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Lst>
  <p:sldSz cy="5143500" cx="9144000"/>
  <p:notesSz cx="6858000" cy="9144000"/>
  <p:embeddedFontLst>
    <p:embeddedFont>
      <p:font typeface="Proxima Nova"/>
      <p:regular r:id="rId69"/>
      <p:bold r:id="rId70"/>
      <p:italic r:id="rId71"/>
      <p:boldItalic r:id="rId72"/>
    </p:embeddedFont>
    <p:embeddedFont>
      <p:font typeface="Lato"/>
      <p:regular r:id="rId73"/>
      <p:bold r:id="rId74"/>
      <p:italic r:id="rId75"/>
      <p:boldItalic r:id="rId76"/>
    </p:embeddedFont>
    <p:embeddedFont>
      <p:font typeface="Old Standard TT"/>
      <p:regular r:id="rId77"/>
      <p:bold r:id="rId78"/>
      <p:italic r:id="rId79"/>
    </p:embeddedFont>
    <p:embeddedFont>
      <p:font typeface="Alfa Slab One"/>
      <p:regular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81" roundtripDataSignature="AMtx7mgHvjxf5BcvHJ7UH1+yG1CN41/0H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AlfaSlabOne-regular.fntdata"/><Relationship Id="rId81" Type="http://customschemas.google.com/relationships/presentationmetadata" Target="meta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Lato-regular.fntdata"/><Relationship Id="rId72" Type="http://schemas.openxmlformats.org/officeDocument/2006/relationships/font" Target="fonts/ProximaNova-boldItalic.fntdata"/><Relationship Id="rId31" Type="http://schemas.openxmlformats.org/officeDocument/2006/relationships/slide" Target="slides/slide26.xml"/><Relationship Id="rId75" Type="http://schemas.openxmlformats.org/officeDocument/2006/relationships/font" Target="fonts/Lato-italic.fntdata"/><Relationship Id="rId30" Type="http://schemas.openxmlformats.org/officeDocument/2006/relationships/slide" Target="slides/slide25.xml"/><Relationship Id="rId74" Type="http://schemas.openxmlformats.org/officeDocument/2006/relationships/font" Target="fonts/Lato-bold.fntdata"/><Relationship Id="rId33" Type="http://schemas.openxmlformats.org/officeDocument/2006/relationships/slide" Target="slides/slide28.xml"/><Relationship Id="rId77" Type="http://schemas.openxmlformats.org/officeDocument/2006/relationships/font" Target="fonts/OldStandardTT-regular.fntdata"/><Relationship Id="rId32" Type="http://schemas.openxmlformats.org/officeDocument/2006/relationships/slide" Target="slides/slide27.xml"/><Relationship Id="rId76" Type="http://schemas.openxmlformats.org/officeDocument/2006/relationships/font" Target="fonts/Lato-boldItalic.fntdata"/><Relationship Id="rId35" Type="http://schemas.openxmlformats.org/officeDocument/2006/relationships/slide" Target="slides/slide30.xml"/><Relationship Id="rId79" Type="http://schemas.openxmlformats.org/officeDocument/2006/relationships/font" Target="fonts/OldStandardTT-italic.fntdata"/><Relationship Id="rId34" Type="http://schemas.openxmlformats.org/officeDocument/2006/relationships/slide" Target="slides/slide29.xml"/><Relationship Id="rId78" Type="http://schemas.openxmlformats.org/officeDocument/2006/relationships/font" Target="fonts/OldStandardTT-bold.fntdata"/><Relationship Id="rId71" Type="http://schemas.openxmlformats.org/officeDocument/2006/relationships/font" Target="fonts/ProximaNova-italic.fntdata"/><Relationship Id="rId70" Type="http://schemas.openxmlformats.org/officeDocument/2006/relationships/font" Target="fonts/ProximaNova-bold.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ProximaNova-regular.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2.png>
</file>

<file path=ppt/media/image16.png>
</file>

<file path=ppt/media/image17.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8.gif>
</file>

<file path=ppt/media/image39.png>
</file>

<file path=ppt/media/image4.png>
</file>

<file path=ppt/media/image41.png>
</file>

<file path=ppt/media/image42.png>
</file>

<file path=ppt/media/image44.png>
</file>

<file path=ppt/media/image45.png>
</file>

<file path=ppt/media/image46.png>
</file>

<file path=ppt/media/image47.png>
</file>

<file path=ppt/media/image49.png>
</file>

<file path=ppt/media/image5.png>
</file>

<file path=ppt/media/image50.png>
</file>

<file path=ppt/media/image51.png>
</file>

<file path=ppt/media/image52.gif>
</file>

<file path=ppt/media/image53.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 name="Google Shape;5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8505407ed6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8505407ed6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Intuition behind convolution, that there is an input image and a kernel which is convolved with the image( which I will just show in a bit how is it done) and creates an output mapp. Here this particular kernel basically is an edge detector. In image processing you can use these different kernels to get different features. Now how Neural Networks works is that they try to learn these kernel through backprop!</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For NN these Kernels are like Weight matrix which are concolved with input values,,a dn bias is added to extract out certain feature of an image.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9" name="Google Shape;28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 name="Google Shape;32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 name="Google Shape;44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1" name="Google Shape;48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2" name="Google Shape;52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4" name="Google Shape;56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7" name="Google Shape;60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1" name="Google Shape;64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6" name="Google Shape;676;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1" name="Google Shape;711;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 layer which consists of convolution units like is called convolution layer. Convolution Networks also known as CNNs basically use the convolution layers rather than using Linear Layers( as in MLP). The parameters learned in the each layer of the CNN can be thought of as the filters.</a:t>
            </a:r>
            <a:endParaRPr/>
          </a:p>
          <a:p>
            <a:pPr indent="0" lvl="0" marL="0" rtl="0" algn="l">
              <a:lnSpc>
                <a:spcPct val="100000"/>
              </a:lnSpc>
              <a:spcBef>
                <a:spcPts val="0"/>
              </a:spcBef>
              <a:spcAft>
                <a:spcPts val="0"/>
              </a:spcAft>
              <a:buSzPts val="1100"/>
              <a:buNone/>
            </a:pPr>
            <a:r>
              <a:rPr lang="en"/>
              <a:t>The output of these units is a filtered version of these inputs. Applying the activation function then, gives the output which focus on one of the features of the input. Prof will cover these things in greater detail in the lecture, here I just wanted to give u a complete view of what is conv, and what is CNN.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8" name="Google Shape;728;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0" name="Google Shape;770;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4" name="Google Shape;804;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0" name="Google Shape;840;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 name="Shape 874"/>
        <p:cNvGrpSpPr/>
        <p:nvPr/>
      </p:nvGrpSpPr>
      <p:grpSpPr>
        <a:xfrm>
          <a:off x="0" y="0"/>
          <a:ext cx="0" cy="0"/>
          <a:chOff x="0" y="0"/>
          <a:chExt cx="0" cy="0"/>
        </a:xfrm>
      </p:grpSpPr>
      <p:sp>
        <p:nvSpPr>
          <p:cNvPr id="875" name="Google Shape;875;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6" name="Google Shape;876;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You will learn how stride &gt; 1 and stride &lt; related to upsampling and downsampling in HW1</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3" name="Google Shape;913;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WHy Stride:</a:t>
            </a:r>
            <a:endParaRPr/>
          </a:p>
          <a:p>
            <a:pPr indent="0" lvl="0" marL="0" rtl="0" algn="l">
              <a:lnSpc>
                <a:spcPct val="100000"/>
              </a:lnSpc>
              <a:spcBef>
                <a:spcPts val="0"/>
              </a:spcBef>
              <a:spcAft>
                <a:spcPts val="0"/>
              </a:spcAft>
              <a:buSzPts val="1100"/>
              <a:buNone/>
            </a:pPr>
            <a:r>
              <a:rPr lang="en"/>
              <a:t>Updample/downsample the image</a:t>
            </a:r>
            <a:endParaRPr/>
          </a:p>
          <a:p>
            <a:pPr indent="0" lvl="0" marL="0" rtl="0" algn="l">
              <a:lnSpc>
                <a:spcPct val="100000"/>
              </a:lnSpc>
              <a:spcBef>
                <a:spcPts val="0"/>
              </a:spcBef>
              <a:spcAft>
                <a:spcPts val="0"/>
              </a:spcAft>
              <a:buSzPts val="1100"/>
              <a:buNone/>
            </a:pPr>
            <a:r>
              <a:rPr lang="en"/>
              <a:t>Reduce the size of feature maps</a:t>
            </a:r>
            <a:endParaRPr/>
          </a:p>
          <a:p>
            <a:pPr indent="0" lvl="0" marL="0" rtl="0" algn="l">
              <a:lnSpc>
                <a:spcPct val="100000"/>
              </a:lnSpc>
              <a:spcBef>
                <a:spcPts val="0"/>
              </a:spcBef>
              <a:spcAft>
                <a:spcPts val="0"/>
              </a:spcAft>
              <a:buSzPts val="1100"/>
              <a:buNone/>
            </a:pPr>
            <a:r>
              <a:rPr lang="en"/>
              <a:t>Remove redundant features in neighboorhood</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2" name="Google Shape;922;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4" name="Google Shape;994;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But be catious ith the amount of padding you do, since sometimes the whole point of CNN is to reduce the size of the feature maps.</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0" name="Google Shape;1000;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400">
                <a:solidFill>
                  <a:schemeClr val="dk1"/>
                </a:solidFill>
              </a:rPr>
              <a:t>What if there is a mismatch between kernel size and allowable dimension of input (width and height), the kernel cannot ”fall-off”. We need to accommodate the kernel and hence we pad the input.</a:t>
            </a:r>
            <a:endParaRPr sz="1400">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3" name="Shape 1073"/>
        <p:cNvGrpSpPr/>
        <p:nvPr/>
      </p:nvGrpSpPr>
      <p:grpSpPr>
        <a:xfrm>
          <a:off x="0" y="0"/>
          <a:ext cx="0" cy="0"/>
          <a:chOff x="0" y="0"/>
          <a:chExt cx="0" cy="0"/>
        </a:xfrm>
      </p:grpSpPr>
      <p:sp>
        <p:nvSpPr>
          <p:cNvPr id="1074" name="Google Shape;1074;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5" name="Google Shape;1075;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 name="Shape 1148"/>
        <p:cNvGrpSpPr/>
        <p:nvPr/>
      </p:nvGrpSpPr>
      <p:grpSpPr>
        <a:xfrm>
          <a:off x="0" y="0"/>
          <a:ext cx="0" cy="0"/>
          <a:chOff x="0" y="0"/>
          <a:chExt cx="0" cy="0"/>
        </a:xfrm>
      </p:grpSpPr>
      <p:sp>
        <p:nvSpPr>
          <p:cNvPr id="1149" name="Google Shape;1149;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0" name="Google Shape;1150;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 name="Shape 1226"/>
        <p:cNvGrpSpPr/>
        <p:nvPr/>
      </p:nvGrpSpPr>
      <p:grpSpPr>
        <a:xfrm>
          <a:off x="0" y="0"/>
          <a:ext cx="0" cy="0"/>
          <a:chOff x="0" y="0"/>
          <a:chExt cx="0" cy="0"/>
        </a:xfrm>
      </p:grpSpPr>
      <p:sp>
        <p:nvSpPr>
          <p:cNvPr id="1227" name="Google Shape;1227;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8" name="Google Shape;1228;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2" name="Shape 1372"/>
        <p:cNvGrpSpPr/>
        <p:nvPr/>
      </p:nvGrpSpPr>
      <p:grpSpPr>
        <a:xfrm>
          <a:off x="0" y="0"/>
          <a:ext cx="0" cy="0"/>
          <a:chOff x="0" y="0"/>
          <a:chExt cx="0" cy="0"/>
        </a:xfrm>
      </p:grpSpPr>
      <p:sp>
        <p:nvSpPr>
          <p:cNvPr id="1373" name="Google Shape;1373;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4" name="Google Shape;1374;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All the output maps produced by all the different channels get combine into one output map per filter</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 name="Shape 1379"/>
        <p:cNvGrpSpPr/>
        <p:nvPr/>
      </p:nvGrpSpPr>
      <p:grpSpPr>
        <a:xfrm>
          <a:off x="0" y="0"/>
          <a:ext cx="0" cy="0"/>
          <a:chOff x="0" y="0"/>
          <a:chExt cx="0" cy="0"/>
        </a:xfrm>
      </p:grpSpPr>
      <p:sp>
        <p:nvSpPr>
          <p:cNvPr id="1380" name="Google Shape;1380;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1" name="Google Shape;1381;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We had 3 input channels, our 1 kernel had 3 channels, which correspondingly convolve with the channel of the input which produces 3 output maps which are added element by element to create the output map</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 name="Shape 1528"/>
        <p:cNvGrpSpPr/>
        <p:nvPr/>
      </p:nvGrpSpPr>
      <p:grpSpPr>
        <a:xfrm>
          <a:off x="0" y="0"/>
          <a:ext cx="0" cy="0"/>
          <a:chOff x="0" y="0"/>
          <a:chExt cx="0" cy="0"/>
        </a:xfrm>
      </p:grpSpPr>
      <p:sp>
        <p:nvSpPr>
          <p:cNvPr id="1529" name="Google Shape;1529;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0" name="Google Shape;1530;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Now here no of kernels defines the number of output maps or number of output channels you will get.</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0" name="Shape 1680"/>
        <p:cNvGrpSpPr/>
        <p:nvPr/>
      </p:nvGrpSpPr>
      <p:grpSpPr>
        <a:xfrm>
          <a:off x="0" y="0"/>
          <a:ext cx="0" cy="0"/>
          <a:chOff x="0" y="0"/>
          <a:chExt cx="0" cy="0"/>
        </a:xfrm>
      </p:grpSpPr>
      <p:sp>
        <p:nvSpPr>
          <p:cNvPr id="1681" name="Google Shape;1681;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2" name="Google Shape;1682;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6" name="Shape 1686"/>
        <p:cNvGrpSpPr/>
        <p:nvPr/>
      </p:nvGrpSpPr>
      <p:grpSpPr>
        <a:xfrm>
          <a:off x="0" y="0"/>
          <a:ext cx="0" cy="0"/>
          <a:chOff x="0" y="0"/>
          <a:chExt cx="0" cy="0"/>
        </a:xfrm>
      </p:grpSpPr>
      <p:sp>
        <p:nvSpPr>
          <p:cNvPr id="1687" name="Google Shape;1687;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8" name="Google Shape;1688;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If you look at one box, even if pixel values changes by few points here and there, we are not able to transfer data properly, we missed out on some pixel intensities , even so the maximum won’t change as often, It will introduce some sort of resilience in your network</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5" name="Shape 1715"/>
        <p:cNvGrpSpPr/>
        <p:nvPr/>
      </p:nvGrpSpPr>
      <p:grpSpPr>
        <a:xfrm>
          <a:off x="0" y="0"/>
          <a:ext cx="0" cy="0"/>
          <a:chOff x="0" y="0"/>
          <a:chExt cx="0" cy="0"/>
        </a:xfrm>
      </p:grpSpPr>
      <p:sp>
        <p:nvSpPr>
          <p:cNvPr id="1716" name="Google Shape;1716;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7" name="Google Shape;1717;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28505407ed6_1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28505407ed6_1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9" name="Shape 1749"/>
        <p:cNvGrpSpPr/>
        <p:nvPr/>
      </p:nvGrpSpPr>
      <p:grpSpPr>
        <a:xfrm>
          <a:off x="0" y="0"/>
          <a:ext cx="0" cy="0"/>
          <a:chOff x="0" y="0"/>
          <a:chExt cx="0" cy="0"/>
        </a:xfrm>
      </p:grpSpPr>
      <p:sp>
        <p:nvSpPr>
          <p:cNvPr id="1750" name="Google Shape;1750;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1" name="Google Shape;1751;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900">
                <a:solidFill>
                  <a:srgbClr val="292929"/>
                </a:solidFill>
                <a:highlight>
                  <a:srgbClr val="FFFFFF"/>
                </a:highlight>
              </a:rPr>
              <a:t>Before we move on to the backpropagation with CNN, let’s have a little refresher on chain rule as backpropagation is all about derivation.</a:t>
            </a:r>
            <a:endParaRPr sz="1900">
              <a:solidFill>
                <a:srgbClr val="292929"/>
              </a:solidFill>
              <a:highlight>
                <a:srgbClr val="FFFFFF"/>
              </a:highlight>
            </a:endParaRPr>
          </a:p>
          <a:p>
            <a:pPr indent="0" lvl="0" marL="0" rtl="0" algn="l">
              <a:lnSpc>
                <a:spcPct val="100000"/>
              </a:lnSpc>
              <a:spcBef>
                <a:spcPts val="0"/>
              </a:spcBef>
              <a:spcAft>
                <a:spcPts val="0"/>
              </a:spcAft>
              <a:buSzPts val="1100"/>
              <a:buNone/>
            </a:pPr>
            <a:r>
              <a:rPr lang="en" sz="1900">
                <a:solidFill>
                  <a:srgbClr val="292929"/>
                </a:solidFill>
                <a:highlight>
                  <a:srgbClr val="FFFFFF"/>
                </a:highlight>
              </a:rPr>
              <a:t>When we solve for the equations, we move from left to right, (‘the forward pass’).</a:t>
            </a:r>
            <a:endParaRPr sz="1900">
              <a:solidFill>
                <a:srgbClr val="292929"/>
              </a:solidFill>
              <a:highlight>
                <a:srgbClr val="FFFFFF"/>
              </a:highlight>
            </a:endParaRPr>
          </a:p>
          <a:p>
            <a:pPr indent="0" lvl="0" marL="0" rtl="0" algn="l">
              <a:lnSpc>
                <a:spcPct val="100000"/>
              </a:lnSpc>
              <a:spcBef>
                <a:spcPts val="0"/>
              </a:spcBef>
              <a:spcAft>
                <a:spcPts val="0"/>
              </a:spcAft>
              <a:buSzPts val="1100"/>
              <a:buNone/>
            </a:pPr>
            <a:r>
              <a:rPr lang="en" sz="1900">
                <a:solidFill>
                  <a:srgbClr val="292929"/>
                </a:solidFill>
                <a:highlight>
                  <a:srgbClr val="FFFFFF"/>
                </a:highlight>
              </a:rPr>
              <a:t>Consider this simple computation graph – after forward pass, we get an output of</a:t>
            </a:r>
            <a:r>
              <a:rPr b="1" lang="en" sz="1900">
                <a:solidFill>
                  <a:srgbClr val="292929"/>
                </a:solidFill>
                <a:highlight>
                  <a:srgbClr val="FFFFFF"/>
                </a:highlight>
              </a:rPr>
              <a:t> f = -12</a:t>
            </a:r>
            <a:endParaRPr sz="1900"/>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6" name="Shape 1756"/>
        <p:cNvGrpSpPr/>
        <p:nvPr/>
      </p:nvGrpSpPr>
      <p:grpSpPr>
        <a:xfrm>
          <a:off x="0" y="0"/>
          <a:ext cx="0" cy="0"/>
          <a:chOff x="0" y="0"/>
          <a:chExt cx="0" cy="0"/>
        </a:xfrm>
      </p:grpSpPr>
      <p:sp>
        <p:nvSpPr>
          <p:cNvPr id="1757" name="Google Shape;1757;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8" name="Google Shape;1758;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700">
                <a:solidFill>
                  <a:schemeClr val="dk1"/>
                </a:solidFill>
              </a:rPr>
              <a:t>Now let us do the backward pass. Say, just like in Backpropagations, we derive the gradients moving from right to left at each stage. So, at the end, we have to get the values of the gradients of our inputs x,y and z — </a:t>
            </a:r>
            <a:r>
              <a:rPr b="1" lang="en" sz="1700">
                <a:solidFill>
                  <a:schemeClr val="dk1"/>
                </a:solidFill>
              </a:rPr>
              <a:t>∂f/∂x </a:t>
            </a:r>
            <a:r>
              <a:rPr i="1" lang="en" sz="1700">
                <a:solidFill>
                  <a:schemeClr val="dk1"/>
                </a:solidFill>
              </a:rPr>
              <a:t>and</a:t>
            </a:r>
            <a:r>
              <a:rPr b="1" i="1" lang="en" sz="1700">
                <a:solidFill>
                  <a:schemeClr val="dk1"/>
                </a:solidFill>
              </a:rPr>
              <a:t> </a:t>
            </a:r>
            <a:r>
              <a:rPr b="1" lang="en" sz="1700">
                <a:solidFill>
                  <a:schemeClr val="dk1"/>
                </a:solidFill>
              </a:rPr>
              <a:t>∂f/∂y </a:t>
            </a:r>
            <a:r>
              <a:rPr i="1" lang="en" sz="1700">
                <a:solidFill>
                  <a:schemeClr val="dk1"/>
                </a:solidFill>
              </a:rPr>
              <a:t>and</a:t>
            </a:r>
            <a:r>
              <a:rPr b="1" lang="en" sz="1700">
                <a:solidFill>
                  <a:schemeClr val="dk1"/>
                </a:solidFill>
              </a:rPr>
              <a:t> ∂f/∂z </a:t>
            </a:r>
            <a:r>
              <a:rPr lang="en" sz="1700">
                <a:solidFill>
                  <a:schemeClr val="dk1"/>
                </a:solidFill>
              </a:rPr>
              <a:t>(</a:t>
            </a:r>
            <a:r>
              <a:rPr i="1" lang="en" sz="1700">
                <a:solidFill>
                  <a:schemeClr val="dk1"/>
                </a:solidFill>
              </a:rPr>
              <a:t>differentiating function f in terms of x,y and z)</a:t>
            </a:r>
            <a:endParaRPr i="1" sz="17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7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700">
                <a:solidFill>
                  <a:schemeClr val="dk1"/>
                </a:solidFill>
              </a:rPr>
              <a:t>Working from right to left, at the multiply gate we can differentiate </a:t>
            </a:r>
            <a:r>
              <a:rPr b="1" i="1" lang="en" sz="1700">
                <a:solidFill>
                  <a:schemeClr val="dk1"/>
                </a:solidFill>
              </a:rPr>
              <a:t>f</a:t>
            </a:r>
            <a:r>
              <a:rPr lang="en" sz="1700">
                <a:solidFill>
                  <a:schemeClr val="dk1"/>
                </a:solidFill>
              </a:rPr>
              <a:t> to get the gradients at </a:t>
            </a:r>
            <a:r>
              <a:rPr b="1" i="1" lang="en" sz="1700">
                <a:solidFill>
                  <a:schemeClr val="dk1"/>
                </a:solidFill>
              </a:rPr>
              <a:t>q</a:t>
            </a:r>
            <a:r>
              <a:rPr lang="en" sz="1700">
                <a:solidFill>
                  <a:schemeClr val="dk1"/>
                </a:solidFill>
              </a:rPr>
              <a:t> and </a:t>
            </a:r>
            <a:r>
              <a:rPr b="1" i="1" lang="en" sz="1700">
                <a:solidFill>
                  <a:schemeClr val="dk1"/>
                </a:solidFill>
              </a:rPr>
              <a:t>z</a:t>
            </a:r>
            <a:r>
              <a:rPr lang="en" sz="1700">
                <a:solidFill>
                  <a:schemeClr val="dk1"/>
                </a:solidFill>
              </a:rPr>
              <a:t> — </a:t>
            </a:r>
            <a:r>
              <a:rPr b="1" lang="en" sz="1700">
                <a:solidFill>
                  <a:schemeClr val="dk1"/>
                </a:solidFill>
              </a:rPr>
              <a:t>∂f/∂q </a:t>
            </a:r>
            <a:r>
              <a:rPr lang="en" sz="1700">
                <a:solidFill>
                  <a:schemeClr val="dk1"/>
                </a:solidFill>
              </a:rPr>
              <a:t>and </a:t>
            </a:r>
            <a:r>
              <a:rPr b="1" lang="en" sz="1700">
                <a:solidFill>
                  <a:schemeClr val="dk1"/>
                </a:solidFill>
              </a:rPr>
              <a:t>∂f/∂z</a:t>
            </a:r>
            <a:r>
              <a:rPr lang="en" sz="1700">
                <a:solidFill>
                  <a:schemeClr val="dk1"/>
                </a:solidFill>
              </a:rPr>
              <a:t> . And at the add gate, we can differentiate </a:t>
            </a:r>
            <a:r>
              <a:rPr b="1" i="1" lang="en" sz="1700">
                <a:solidFill>
                  <a:schemeClr val="dk1"/>
                </a:solidFill>
              </a:rPr>
              <a:t>q</a:t>
            </a:r>
            <a:r>
              <a:rPr lang="en" sz="1700">
                <a:solidFill>
                  <a:schemeClr val="dk1"/>
                </a:solidFill>
              </a:rPr>
              <a:t> to get the gradients at </a:t>
            </a:r>
            <a:r>
              <a:rPr b="1" i="1" lang="en" sz="1700">
                <a:solidFill>
                  <a:schemeClr val="dk1"/>
                </a:solidFill>
              </a:rPr>
              <a:t>x</a:t>
            </a:r>
            <a:r>
              <a:rPr lang="en" sz="1700">
                <a:solidFill>
                  <a:schemeClr val="dk1"/>
                </a:solidFill>
              </a:rPr>
              <a:t> and </a:t>
            </a:r>
            <a:r>
              <a:rPr b="1" i="1" lang="en" sz="1700">
                <a:solidFill>
                  <a:schemeClr val="dk1"/>
                </a:solidFill>
              </a:rPr>
              <a:t>y </a:t>
            </a:r>
            <a:r>
              <a:rPr lang="en" sz="1700">
                <a:solidFill>
                  <a:schemeClr val="dk1"/>
                </a:solidFill>
              </a:rPr>
              <a:t>— </a:t>
            </a:r>
            <a:r>
              <a:rPr b="1" lang="en" sz="1700">
                <a:solidFill>
                  <a:schemeClr val="dk1"/>
                </a:solidFill>
              </a:rPr>
              <a:t>∂q/∂x </a:t>
            </a:r>
            <a:r>
              <a:rPr lang="en" sz="1700">
                <a:solidFill>
                  <a:schemeClr val="dk1"/>
                </a:solidFill>
              </a:rPr>
              <a:t>and </a:t>
            </a:r>
            <a:r>
              <a:rPr b="1" lang="en" sz="1700">
                <a:solidFill>
                  <a:schemeClr val="dk1"/>
                </a:solidFill>
              </a:rPr>
              <a:t>∂q/∂y.</a:t>
            </a:r>
            <a:endParaRPr b="1" sz="1700">
              <a:solidFill>
                <a:schemeClr val="dk1"/>
              </a:solidFill>
            </a:endParaRPr>
          </a:p>
          <a:p>
            <a:pPr indent="0" lvl="0" marL="0" rtl="0" algn="l">
              <a:lnSpc>
                <a:spcPct val="100000"/>
              </a:lnSpc>
              <a:spcBef>
                <a:spcPts val="0"/>
              </a:spcBef>
              <a:spcAft>
                <a:spcPts val="0"/>
              </a:spcAft>
              <a:buSzPts val="1100"/>
              <a:buNone/>
            </a:pPr>
            <a:r>
              <a:t/>
            </a:r>
            <a:endParaRPr sz="1700">
              <a:solidFill>
                <a:srgbClr val="292929"/>
              </a:solidFill>
              <a:highlight>
                <a:srgbClr val="FFFFFF"/>
              </a:highlight>
              <a:latin typeface="Times New Roman"/>
              <a:ea typeface="Times New Roman"/>
              <a:cs typeface="Times New Roman"/>
              <a:sym typeface="Times New Roman"/>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3" name="Shape 1763"/>
        <p:cNvGrpSpPr/>
        <p:nvPr/>
      </p:nvGrpSpPr>
      <p:grpSpPr>
        <a:xfrm>
          <a:off x="0" y="0"/>
          <a:ext cx="0" cy="0"/>
          <a:chOff x="0" y="0"/>
          <a:chExt cx="0" cy="0"/>
        </a:xfrm>
      </p:grpSpPr>
      <p:sp>
        <p:nvSpPr>
          <p:cNvPr id="1764" name="Google Shape;1764;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5" name="Google Shape;1765;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1"/>
                </a:solidFill>
              </a:rPr>
              <a:t>We have to find </a:t>
            </a:r>
            <a:r>
              <a:rPr b="1" lang="en" sz="1800">
                <a:solidFill>
                  <a:schemeClr val="dk1"/>
                </a:solidFill>
              </a:rPr>
              <a:t>∂f/∂x </a:t>
            </a:r>
            <a:r>
              <a:rPr lang="en" sz="1800">
                <a:solidFill>
                  <a:schemeClr val="dk1"/>
                </a:solidFill>
              </a:rPr>
              <a:t>and </a:t>
            </a:r>
            <a:r>
              <a:rPr b="1" lang="en" sz="1800">
                <a:solidFill>
                  <a:schemeClr val="dk1"/>
                </a:solidFill>
              </a:rPr>
              <a:t>∂f/∂y </a:t>
            </a:r>
            <a:r>
              <a:rPr lang="en" sz="1800">
                <a:solidFill>
                  <a:schemeClr val="dk1"/>
                </a:solidFill>
              </a:rPr>
              <a:t>but we only have got the values of </a:t>
            </a:r>
            <a:r>
              <a:rPr b="1" lang="en" sz="1800">
                <a:solidFill>
                  <a:schemeClr val="dk1"/>
                </a:solidFill>
              </a:rPr>
              <a:t>∂q/∂x </a:t>
            </a:r>
            <a:r>
              <a:rPr lang="en" sz="1800">
                <a:solidFill>
                  <a:schemeClr val="dk1"/>
                </a:solidFill>
              </a:rPr>
              <a:t>and </a:t>
            </a:r>
            <a:r>
              <a:rPr b="1" lang="en" sz="1800">
                <a:solidFill>
                  <a:schemeClr val="dk1"/>
                </a:solidFill>
              </a:rPr>
              <a:t>∂q/∂y. </a:t>
            </a:r>
            <a:r>
              <a:rPr lang="en" sz="1800">
                <a:solidFill>
                  <a:schemeClr val="dk1"/>
                </a:solidFill>
              </a:rPr>
              <a:t>So, how do we go about it?</a:t>
            </a:r>
            <a:endParaRPr sz="1800">
              <a:solidFill>
                <a:schemeClr val="dk1"/>
              </a:solidFill>
            </a:endParaRPr>
          </a:p>
          <a:p>
            <a:pPr indent="0" lvl="0" marL="0" rtl="0" algn="l">
              <a:lnSpc>
                <a:spcPct val="115000"/>
              </a:lnSpc>
              <a:spcBef>
                <a:spcPts val="0"/>
              </a:spcBef>
              <a:spcAft>
                <a:spcPts val="0"/>
              </a:spcAft>
              <a:buSzPts val="1100"/>
              <a:buNone/>
            </a:pPr>
            <a:r>
              <a:rPr lang="en" sz="1800">
                <a:solidFill>
                  <a:schemeClr val="dk1"/>
                </a:solidFill>
              </a:rPr>
              <a:t>This can be done using the chain rule of differentiation. By the chain rule, we can find </a:t>
            </a:r>
            <a:r>
              <a:rPr b="1" lang="en" sz="1800">
                <a:solidFill>
                  <a:schemeClr val="dk1"/>
                </a:solidFill>
              </a:rPr>
              <a:t>∂f/∂x </a:t>
            </a:r>
            <a:r>
              <a:rPr lang="en" sz="1800">
                <a:solidFill>
                  <a:schemeClr val="dk1"/>
                </a:solidFill>
              </a:rPr>
              <a:t>as this equation down below.</a:t>
            </a:r>
            <a:endParaRPr sz="18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2" name="Shape 1772"/>
        <p:cNvGrpSpPr/>
        <p:nvPr/>
      </p:nvGrpSpPr>
      <p:grpSpPr>
        <a:xfrm>
          <a:off x="0" y="0"/>
          <a:ext cx="0" cy="0"/>
          <a:chOff x="0" y="0"/>
          <a:chExt cx="0" cy="0"/>
        </a:xfrm>
      </p:grpSpPr>
      <p:sp>
        <p:nvSpPr>
          <p:cNvPr id="1773" name="Google Shape;1773;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4" name="Google Shape;1774;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800"/>
              <a:t>so we can find the values that we want like this</a:t>
            </a:r>
            <a:endParaRPr sz="18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8505407ed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8505407ed6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9" name="Shape 1779"/>
        <p:cNvGrpSpPr/>
        <p:nvPr/>
      </p:nvGrpSpPr>
      <p:grpSpPr>
        <a:xfrm>
          <a:off x="0" y="0"/>
          <a:ext cx="0" cy="0"/>
          <a:chOff x="0" y="0"/>
          <a:chExt cx="0" cy="0"/>
        </a:xfrm>
      </p:grpSpPr>
      <p:sp>
        <p:nvSpPr>
          <p:cNvPr id="1780" name="Google Shape;1780;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1" name="Google Shape;1781;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800">
                <a:solidFill>
                  <a:srgbClr val="292929"/>
                </a:solidFill>
                <a:highlight>
                  <a:srgbClr val="FFFFFF"/>
                </a:highlight>
              </a:rPr>
              <a:t>Now imagine a CNN as a massive computational graph. Let us say we have a gate </a:t>
            </a:r>
            <a:r>
              <a:rPr b="1" i="1" lang="en" sz="1800">
                <a:solidFill>
                  <a:srgbClr val="292929"/>
                </a:solidFill>
                <a:highlight>
                  <a:srgbClr val="FFFFFF"/>
                </a:highlight>
              </a:rPr>
              <a:t>f </a:t>
            </a:r>
            <a:r>
              <a:rPr lang="en" sz="1800">
                <a:solidFill>
                  <a:srgbClr val="292929"/>
                </a:solidFill>
                <a:highlight>
                  <a:srgbClr val="FFFFFF"/>
                </a:highlight>
              </a:rPr>
              <a:t>in that computational graph </a:t>
            </a:r>
            <a:r>
              <a:rPr i="1" lang="en" sz="1800">
                <a:solidFill>
                  <a:srgbClr val="292929"/>
                </a:solidFill>
                <a:highlight>
                  <a:srgbClr val="FFFFFF"/>
                </a:highlight>
              </a:rPr>
              <a:t>with inputs </a:t>
            </a:r>
            <a:r>
              <a:rPr b="1" i="1" lang="en" sz="1800">
                <a:solidFill>
                  <a:srgbClr val="292929"/>
                </a:solidFill>
                <a:highlight>
                  <a:srgbClr val="FFFFFF"/>
                </a:highlight>
              </a:rPr>
              <a:t>x and y </a:t>
            </a:r>
            <a:r>
              <a:rPr i="1" lang="en" sz="1800">
                <a:solidFill>
                  <a:srgbClr val="292929"/>
                </a:solidFill>
                <a:highlight>
                  <a:srgbClr val="FFFFFF"/>
                </a:highlight>
              </a:rPr>
              <a:t>which outputs </a:t>
            </a:r>
            <a:r>
              <a:rPr b="1" i="1" lang="en" sz="1800">
                <a:solidFill>
                  <a:srgbClr val="292929"/>
                </a:solidFill>
                <a:highlight>
                  <a:srgbClr val="FFFFFF"/>
                </a:highlight>
              </a:rPr>
              <a:t>z.</a:t>
            </a:r>
            <a:endParaRPr sz="1800"/>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5" name="Shape 1785"/>
        <p:cNvGrpSpPr/>
        <p:nvPr/>
      </p:nvGrpSpPr>
      <p:grpSpPr>
        <a:xfrm>
          <a:off x="0" y="0"/>
          <a:ext cx="0" cy="0"/>
          <a:chOff x="0" y="0"/>
          <a:chExt cx="0" cy="0"/>
        </a:xfrm>
      </p:grpSpPr>
      <p:sp>
        <p:nvSpPr>
          <p:cNvPr id="1786" name="Google Shape;1786;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7" name="Google Shape;1787;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500">
                <a:solidFill>
                  <a:schemeClr val="dk1"/>
                </a:solidFill>
              </a:rPr>
              <a:t>Just like the simple example we just saw, we can easily compute the </a:t>
            </a:r>
            <a:r>
              <a:rPr i="1" lang="en" sz="1500">
                <a:solidFill>
                  <a:schemeClr val="dk1"/>
                </a:solidFill>
              </a:rPr>
              <a:t>local gradients — differentiating z with respect to x and y </a:t>
            </a:r>
            <a:r>
              <a:rPr lang="en" sz="1500">
                <a:solidFill>
                  <a:schemeClr val="dk1"/>
                </a:solidFill>
              </a:rPr>
              <a:t>as </a:t>
            </a:r>
            <a:r>
              <a:rPr b="1" lang="en" sz="1500">
                <a:solidFill>
                  <a:schemeClr val="dk1"/>
                </a:solidFill>
              </a:rPr>
              <a:t>∂z/∂x </a:t>
            </a:r>
            <a:r>
              <a:rPr lang="en" sz="1500">
                <a:solidFill>
                  <a:schemeClr val="dk1"/>
                </a:solidFill>
              </a:rPr>
              <a:t>and </a:t>
            </a:r>
            <a:r>
              <a:rPr b="1" lang="en" sz="1500">
                <a:solidFill>
                  <a:schemeClr val="dk1"/>
                </a:solidFill>
              </a:rPr>
              <a:t>∂z/∂y</a:t>
            </a:r>
            <a:endParaRPr b="1" sz="1500">
              <a:solidFill>
                <a:schemeClr val="dk1"/>
              </a:solidFill>
            </a:endParaRPr>
          </a:p>
          <a:p>
            <a:pPr indent="0" lvl="0" marL="0" rtl="0" algn="l">
              <a:lnSpc>
                <a:spcPct val="115000"/>
              </a:lnSpc>
              <a:spcBef>
                <a:spcPts val="0"/>
              </a:spcBef>
              <a:spcAft>
                <a:spcPts val="0"/>
              </a:spcAft>
              <a:buSzPts val="1100"/>
              <a:buNone/>
            </a:pPr>
            <a:r>
              <a:rPr lang="en" sz="1500">
                <a:solidFill>
                  <a:schemeClr val="dk1"/>
                </a:solidFill>
              </a:rPr>
              <a:t>For the forward pass, we move across the CNN, moving through its layers and at the end obtain the loss, using the loss function. And when we start to work the loss backwards, layer across layer, we get the gradient of the loss from the previous layer as </a:t>
            </a:r>
            <a:r>
              <a:rPr b="1" lang="en" sz="1500">
                <a:solidFill>
                  <a:schemeClr val="dk1"/>
                </a:solidFill>
              </a:rPr>
              <a:t>∂L/∂z. </a:t>
            </a:r>
            <a:r>
              <a:rPr lang="en" sz="1500">
                <a:solidFill>
                  <a:schemeClr val="dk1"/>
                </a:solidFill>
              </a:rPr>
              <a:t>In order for the loss to be propagated to the other gates, we need to find </a:t>
            </a:r>
            <a:r>
              <a:rPr b="1" lang="en" sz="1500">
                <a:solidFill>
                  <a:schemeClr val="dk1"/>
                </a:solidFill>
              </a:rPr>
              <a:t>∂L/∂x </a:t>
            </a:r>
            <a:r>
              <a:rPr lang="en" sz="1500">
                <a:solidFill>
                  <a:schemeClr val="dk1"/>
                </a:solidFill>
              </a:rPr>
              <a:t>and </a:t>
            </a:r>
            <a:r>
              <a:rPr b="1" lang="en" sz="1500">
                <a:solidFill>
                  <a:schemeClr val="dk1"/>
                </a:solidFill>
              </a:rPr>
              <a:t>∂L/∂y</a:t>
            </a:r>
            <a:r>
              <a:rPr lang="en" sz="1500">
                <a:solidFill>
                  <a:schemeClr val="dk1"/>
                </a:solidFill>
              </a:rPr>
              <a:t>.</a:t>
            </a:r>
            <a:endParaRPr sz="1500">
              <a:solidFill>
                <a:schemeClr val="dk1"/>
              </a:solidFill>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2" name="Shape 1792"/>
        <p:cNvGrpSpPr/>
        <p:nvPr/>
      </p:nvGrpSpPr>
      <p:grpSpPr>
        <a:xfrm>
          <a:off x="0" y="0"/>
          <a:ext cx="0" cy="0"/>
          <a:chOff x="0" y="0"/>
          <a:chExt cx="0" cy="0"/>
        </a:xfrm>
      </p:grpSpPr>
      <p:sp>
        <p:nvSpPr>
          <p:cNvPr id="1793" name="Google Shape;1793;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4" name="Google Shape;1794;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600">
                <a:solidFill>
                  <a:schemeClr val="dk1"/>
                </a:solidFill>
              </a:rPr>
              <a:t>Now, lets assume the function </a:t>
            </a:r>
            <a:r>
              <a:rPr b="1" i="1" lang="en" sz="1600">
                <a:solidFill>
                  <a:schemeClr val="dk1"/>
                </a:solidFill>
              </a:rPr>
              <a:t>f is a convolution </a:t>
            </a:r>
            <a:r>
              <a:rPr i="1" lang="en" sz="1600">
                <a:solidFill>
                  <a:schemeClr val="dk1"/>
                </a:solidFill>
              </a:rPr>
              <a:t>between</a:t>
            </a:r>
            <a:r>
              <a:rPr b="1" i="1" lang="en" sz="1600">
                <a:solidFill>
                  <a:schemeClr val="dk1"/>
                </a:solidFill>
              </a:rPr>
              <a:t> </a:t>
            </a:r>
            <a:r>
              <a:rPr b="1" lang="en" sz="1600">
                <a:solidFill>
                  <a:schemeClr val="dk1"/>
                </a:solidFill>
              </a:rPr>
              <a:t>Input X and a Filter F. </a:t>
            </a:r>
            <a:r>
              <a:rPr lang="en" sz="1600">
                <a:solidFill>
                  <a:schemeClr val="dk1"/>
                </a:solidFill>
              </a:rPr>
              <a:t>Input X is a 3x3 matrix and Filter F is a 2x2 matrix, as shown here:</a:t>
            </a:r>
            <a:endParaRPr sz="1600">
              <a:solidFill>
                <a:schemeClr val="dk1"/>
              </a:solidFill>
            </a:endParaRPr>
          </a:p>
          <a:p>
            <a:pPr indent="0" lvl="0" marL="0" rtl="0" algn="l">
              <a:lnSpc>
                <a:spcPct val="115000"/>
              </a:lnSpc>
              <a:spcBef>
                <a:spcPts val="0"/>
              </a:spcBef>
              <a:spcAft>
                <a:spcPts val="0"/>
              </a:spcAft>
              <a:buSzPts val="1100"/>
              <a:buNone/>
            </a:pPr>
            <a:r>
              <a:rPr lang="en" sz="1600">
                <a:solidFill>
                  <a:schemeClr val="dk1"/>
                </a:solidFill>
              </a:rPr>
              <a:t>Convolution between Input X and Filter F, gives us an output O. </a:t>
            </a:r>
            <a:endParaRPr sz="21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8" name="Shape 1798"/>
        <p:cNvGrpSpPr/>
        <p:nvPr/>
      </p:nvGrpSpPr>
      <p:grpSpPr>
        <a:xfrm>
          <a:off x="0" y="0"/>
          <a:ext cx="0" cy="0"/>
          <a:chOff x="0" y="0"/>
          <a:chExt cx="0" cy="0"/>
        </a:xfrm>
      </p:grpSpPr>
      <p:sp>
        <p:nvSpPr>
          <p:cNvPr id="1799" name="Google Shape;1799;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0" name="Google Shape;1800;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400">
                <a:solidFill>
                  <a:schemeClr val="dk1"/>
                </a:solidFill>
              </a:rPr>
              <a:t>You can see the forward pass here, filter sliding through input X to give you the convolution output. Now coming back to the back propagation, as mentioned earlier, we get the loss gradient with respect to the Output O from the next layer as </a:t>
            </a:r>
            <a:r>
              <a:rPr b="1" lang="en" sz="1400">
                <a:solidFill>
                  <a:schemeClr val="dk1"/>
                </a:solidFill>
              </a:rPr>
              <a:t>∂L/∂O</a:t>
            </a:r>
            <a:r>
              <a:rPr lang="en" sz="1400">
                <a:solidFill>
                  <a:schemeClr val="dk1"/>
                </a:solidFill>
              </a:rPr>
              <a:t>, during Backward pass. And combining with our previous knowledge using Chain rule and Backpropagation we get this computational graph.</a:t>
            </a:r>
            <a:endParaRPr sz="1400">
              <a:solidFill>
                <a:schemeClr val="dk1"/>
              </a:solidFill>
            </a:endParaRPr>
          </a:p>
          <a:p>
            <a:pPr indent="0" lvl="0" marL="0" rtl="0" algn="l">
              <a:lnSpc>
                <a:spcPct val="115000"/>
              </a:lnSpc>
              <a:spcBef>
                <a:spcPts val="0"/>
              </a:spcBef>
              <a:spcAft>
                <a:spcPts val="0"/>
              </a:spcAft>
              <a:buSzPts val="1100"/>
              <a:buNone/>
            </a:pPr>
            <a:r>
              <a:rPr lang="en" sz="1400">
                <a:solidFill>
                  <a:schemeClr val="dk1"/>
                </a:solidFill>
              </a:rPr>
              <a:t>We can find the local gradients </a:t>
            </a:r>
            <a:r>
              <a:rPr b="1" lang="en" sz="1400">
                <a:solidFill>
                  <a:schemeClr val="dk1"/>
                </a:solidFill>
              </a:rPr>
              <a:t>∂O/∂X </a:t>
            </a:r>
            <a:r>
              <a:rPr lang="en" sz="1400">
                <a:solidFill>
                  <a:schemeClr val="dk1"/>
                </a:solidFill>
              </a:rPr>
              <a:t>and </a:t>
            </a:r>
            <a:r>
              <a:rPr b="1" lang="en" sz="1400">
                <a:solidFill>
                  <a:schemeClr val="dk1"/>
                </a:solidFill>
              </a:rPr>
              <a:t>∂O/∂F </a:t>
            </a:r>
            <a:r>
              <a:rPr lang="en" sz="1400">
                <a:solidFill>
                  <a:schemeClr val="dk1"/>
                </a:solidFill>
              </a:rPr>
              <a:t>with respect to Output O. And with loss gradient from previous layers — </a:t>
            </a:r>
            <a:r>
              <a:rPr b="1" lang="en" sz="1400">
                <a:solidFill>
                  <a:schemeClr val="dk1"/>
                </a:solidFill>
              </a:rPr>
              <a:t>∂L/∂O </a:t>
            </a:r>
            <a:r>
              <a:rPr lang="en" sz="1400">
                <a:solidFill>
                  <a:schemeClr val="dk1"/>
                </a:solidFill>
              </a:rPr>
              <a:t>and using chain rule, we can calculate </a:t>
            </a:r>
            <a:r>
              <a:rPr b="1" lang="en" sz="1400">
                <a:solidFill>
                  <a:schemeClr val="dk1"/>
                </a:solidFill>
              </a:rPr>
              <a:t>∂L/∂X </a:t>
            </a:r>
            <a:r>
              <a:rPr lang="en" sz="1400">
                <a:solidFill>
                  <a:schemeClr val="dk1"/>
                </a:solidFill>
              </a:rPr>
              <a:t>and </a:t>
            </a:r>
            <a:r>
              <a:rPr b="1" lang="en" sz="1400">
                <a:solidFill>
                  <a:schemeClr val="dk1"/>
                </a:solidFill>
              </a:rPr>
              <a:t>∂L/∂F</a:t>
            </a:r>
            <a:r>
              <a:rPr lang="en" sz="1400">
                <a:solidFill>
                  <a:schemeClr val="dk1"/>
                </a:solidFill>
              </a:rPr>
              <a:t> respectively.</a:t>
            </a:r>
            <a:endParaRPr sz="19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8" name="Google Shape;1808;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700">
                <a:solidFill>
                  <a:schemeClr val="dk1"/>
                </a:solidFill>
              </a:rPr>
              <a:t>So why do we need to calculate </a:t>
            </a:r>
            <a:r>
              <a:rPr b="1" lang="en" sz="1700">
                <a:solidFill>
                  <a:schemeClr val="dk1"/>
                </a:solidFill>
              </a:rPr>
              <a:t>∂L/∂X </a:t>
            </a:r>
            <a:r>
              <a:rPr lang="en" sz="1700">
                <a:solidFill>
                  <a:schemeClr val="dk1"/>
                </a:solidFill>
              </a:rPr>
              <a:t>and </a:t>
            </a:r>
            <a:r>
              <a:rPr b="1" lang="en" sz="1700">
                <a:solidFill>
                  <a:schemeClr val="dk1"/>
                </a:solidFill>
              </a:rPr>
              <a:t>∂L/∂F </a:t>
            </a:r>
            <a:r>
              <a:rPr lang="en" sz="1700">
                <a:solidFill>
                  <a:schemeClr val="dk1"/>
                </a:solidFill>
              </a:rPr>
              <a:t>— it’s because dL/dF is used to update the filter F using the learning rate alpha, and dLdX is the loss gradient from the previous layer.</a:t>
            </a:r>
            <a:endParaRPr sz="22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3" name="Shape 1813"/>
        <p:cNvGrpSpPr/>
        <p:nvPr/>
      </p:nvGrpSpPr>
      <p:grpSpPr>
        <a:xfrm>
          <a:off x="0" y="0"/>
          <a:ext cx="0" cy="0"/>
          <a:chOff x="0" y="0"/>
          <a:chExt cx="0" cy="0"/>
        </a:xfrm>
      </p:grpSpPr>
      <p:sp>
        <p:nvSpPr>
          <p:cNvPr id="1814" name="Google Shape;1814;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5" name="Google Shape;1815;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600">
                <a:solidFill>
                  <a:schemeClr val="dk1"/>
                </a:solidFill>
              </a:rPr>
              <a:t>Now let’s start with finding the dL/dF. We will start off by finding the local gradient dO/dF, meaning we have to differentiate Output Matrix O with Filter F. From our convolution operation, we know the values. So let us start differentiating the first element of O- O¹¹ with respect to the elements of F — F¹¹ , F¹², F²¹ and F²² (Draw on chalk board)</a:t>
            </a:r>
            <a:endParaRPr sz="21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0" name="Shape 1820"/>
        <p:cNvGrpSpPr/>
        <p:nvPr/>
      </p:nvGrpSpPr>
      <p:grpSpPr>
        <a:xfrm>
          <a:off x="0" y="0"/>
          <a:ext cx="0" cy="0"/>
          <a:chOff x="0" y="0"/>
          <a:chExt cx="0" cy="0"/>
        </a:xfrm>
      </p:grpSpPr>
      <p:sp>
        <p:nvSpPr>
          <p:cNvPr id="1821" name="Google Shape;1821;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2" name="Google Shape;1822;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600">
                <a:solidFill>
                  <a:schemeClr val="dk1"/>
                </a:solidFill>
              </a:rPr>
              <a:t>O </a:t>
            </a:r>
            <a:r>
              <a:rPr lang="en" sz="1600">
                <a:solidFill>
                  <a:schemeClr val="dk1"/>
                </a:solidFill>
              </a:rPr>
              <a:t>and </a:t>
            </a:r>
            <a:r>
              <a:rPr b="1" lang="en" sz="1600">
                <a:solidFill>
                  <a:schemeClr val="dk1"/>
                </a:solidFill>
              </a:rPr>
              <a:t>F </a:t>
            </a:r>
            <a:r>
              <a:rPr lang="en" sz="1600">
                <a:solidFill>
                  <a:schemeClr val="dk1"/>
                </a:solidFill>
              </a:rPr>
              <a:t>are matrices. And </a:t>
            </a:r>
            <a:r>
              <a:rPr b="1" lang="en" sz="1600">
                <a:solidFill>
                  <a:schemeClr val="dk1"/>
                </a:solidFill>
              </a:rPr>
              <a:t>∂O/∂F </a:t>
            </a:r>
            <a:r>
              <a:rPr lang="en" sz="1600">
                <a:solidFill>
                  <a:schemeClr val="dk1"/>
                </a:solidFill>
              </a:rPr>
              <a:t>will be a partial derivative of a matrix </a:t>
            </a:r>
            <a:r>
              <a:rPr b="1" lang="en" sz="1600">
                <a:solidFill>
                  <a:schemeClr val="dk1"/>
                </a:solidFill>
              </a:rPr>
              <a:t>O </a:t>
            </a:r>
            <a:r>
              <a:rPr lang="en" sz="1600">
                <a:solidFill>
                  <a:schemeClr val="dk1"/>
                </a:solidFill>
              </a:rPr>
              <a:t>with respect to a matrix </a:t>
            </a:r>
            <a:r>
              <a:rPr b="1" lang="en" sz="1600">
                <a:solidFill>
                  <a:schemeClr val="dk1"/>
                </a:solidFill>
              </a:rPr>
              <a:t>F</a:t>
            </a:r>
            <a:r>
              <a:rPr lang="en" sz="1600">
                <a:solidFill>
                  <a:schemeClr val="dk1"/>
                </a:solidFill>
              </a:rPr>
              <a:t>! On top of it we have to use the chain rule. This does look complicated but thankfully we can use the formula down below to expand it.</a:t>
            </a:r>
            <a:endParaRPr b="1" sz="16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0" name="Shape 1830"/>
        <p:cNvGrpSpPr/>
        <p:nvPr/>
      </p:nvGrpSpPr>
      <p:grpSpPr>
        <a:xfrm>
          <a:off x="0" y="0"/>
          <a:ext cx="0" cy="0"/>
          <a:chOff x="0" y="0"/>
          <a:chExt cx="0" cy="0"/>
        </a:xfrm>
      </p:grpSpPr>
      <p:sp>
        <p:nvSpPr>
          <p:cNvPr id="1831" name="Google Shape;1831;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2" name="Google Shape;1832;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700">
                <a:solidFill>
                  <a:schemeClr val="dk1"/>
                </a:solidFill>
              </a:rPr>
              <a:t>Substituting the values of the local gradient — </a:t>
            </a:r>
            <a:r>
              <a:rPr b="1" lang="en" sz="1700">
                <a:solidFill>
                  <a:schemeClr val="dk1"/>
                </a:solidFill>
              </a:rPr>
              <a:t>∂O/∂F</a:t>
            </a:r>
            <a:r>
              <a:rPr lang="en" sz="1700">
                <a:solidFill>
                  <a:schemeClr val="dk1"/>
                </a:solidFill>
              </a:rPr>
              <a:t> from the previous slides, we get much simpler expression like this</a:t>
            </a:r>
            <a:endParaRPr sz="22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0" name="Shape 1840"/>
        <p:cNvGrpSpPr/>
        <p:nvPr/>
      </p:nvGrpSpPr>
      <p:grpSpPr>
        <a:xfrm>
          <a:off x="0" y="0"/>
          <a:ext cx="0" cy="0"/>
          <a:chOff x="0" y="0"/>
          <a:chExt cx="0" cy="0"/>
        </a:xfrm>
      </p:grpSpPr>
      <p:sp>
        <p:nvSpPr>
          <p:cNvPr id="1841" name="Google Shape;1841;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2" name="Google Shape;1842;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700">
                <a:solidFill>
                  <a:schemeClr val="dk1"/>
                </a:solidFill>
              </a:rPr>
              <a:t>Now if you closely look at it, this represents an operation we are quite familiar with – a </a:t>
            </a:r>
            <a:r>
              <a:rPr b="1" lang="en" sz="1700">
                <a:solidFill>
                  <a:schemeClr val="dk1"/>
                </a:solidFill>
              </a:rPr>
              <a:t>convolution operation between input X</a:t>
            </a:r>
            <a:r>
              <a:rPr lang="en" sz="1700">
                <a:solidFill>
                  <a:schemeClr val="dk1"/>
                </a:solidFill>
              </a:rPr>
              <a:t> and loss gradient </a:t>
            </a:r>
            <a:r>
              <a:rPr b="1" lang="en" sz="1700">
                <a:solidFill>
                  <a:schemeClr val="dk1"/>
                </a:solidFill>
              </a:rPr>
              <a:t>∂L/∂O </a:t>
            </a:r>
            <a:r>
              <a:rPr lang="en" sz="1700">
                <a:solidFill>
                  <a:schemeClr val="dk1"/>
                </a:solidFill>
              </a:rPr>
              <a:t>just like shown here. So we’re done with dL/dF here.</a:t>
            </a:r>
            <a:endParaRPr sz="22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7" name="Shape 1847"/>
        <p:cNvGrpSpPr/>
        <p:nvPr/>
      </p:nvGrpSpPr>
      <p:grpSpPr>
        <a:xfrm>
          <a:off x="0" y="0"/>
          <a:ext cx="0" cy="0"/>
          <a:chOff x="0" y="0"/>
          <a:chExt cx="0" cy="0"/>
        </a:xfrm>
      </p:grpSpPr>
      <p:sp>
        <p:nvSpPr>
          <p:cNvPr id="1848" name="Google Shape;1848;p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9" name="Google Shape;1849;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700">
                <a:solidFill>
                  <a:schemeClr val="dk1"/>
                </a:solidFill>
              </a:rPr>
              <a:t>Moving on to dL/dO, similar to how we found the local gradients earlier, we can find </a:t>
            </a:r>
            <a:r>
              <a:rPr b="1" lang="en" sz="1700">
                <a:solidFill>
                  <a:schemeClr val="dk1"/>
                </a:solidFill>
              </a:rPr>
              <a:t>∂O/∂X </a:t>
            </a:r>
            <a:r>
              <a:rPr lang="en" sz="1700">
                <a:solidFill>
                  <a:schemeClr val="dk1"/>
                </a:solidFill>
              </a:rPr>
              <a:t>like this. Simple.</a:t>
            </a:r>
            <a:endParaRPr sz="22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5" name="Shape 1855"/>
        <p:cNvGrpSpPr/>
        <p:nvPr/>
      </p:nvGrpSpPr>
      <p:grpSpPr>
        <a:xfrm>
          <a:off x="0" y="0"/>
          <a:ext cx="0" cy="0"/>
          <a:chOff x="0" y="0"/>
          <a:chExt cx="0" cy="0"/>
        </a:xfrm>
      </p:grpSpPr>
      <p:sp>
        <p:nvSpPr>
          <p:cNvPr id="1856" name="Google Shape;1856;p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7" name="Google Shape;1857;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700">
                <a:solidFill>
                  <a:schemeClr val="dk1"/>
                </a:solidFill>
              </a:rPr>
              <a:t>Following our convention, we will use chain rule to find dL/dX. Looks nasty, but let me break it down for you here (draw)</a:t>
            </a:r>
            <a:endParaRPr sz="22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6" name="Shape 1866"/>
        <p:cNvGrpSpPr/>
        <p:nvPr/>
      </p:nvGrpSpPr>
      <p:grpSpPr>
        <a:xfrm>
          <a:off x="0" y="0"/>
          <a:ext cx="0" cy="0"/>
          <a:chOff x="0" y="0"/>
          <a:chExt cx="0" cy="0"/>
        </a:xfrm>
      </p:grpSpPr>
      <p:sp>
        <p:nvSpPr>
          <p:cNvPr id="1867" name="Google Shape;1867;p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8" name="Google Shape;1868;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500">
                <a:solidFill>
                  <a:schemeClr val="dk1"/>
                </a:solidFill>
              </a:rPr>
              <a:t>Now believe it or not, even this can also be represented as a convolution operation.</a:t>
            </a:r>
            <a:endParaRPr sz="1500">
              <a:solidFill>
                <a:schemeClr val="dk1"/>
              </a:solidFill>
            </a:endParaRPr>
          </a:p>
          <a:p>
            <a:pPr indent="0" lvl="0" marL="0" rtl="0" algn="l">
              <a:lnSpc>
                <a:spcPct val="115000"/>
              </a:lnSpc>
              <a:spcBef>
                <a:spcPts val="0"/>
              </a:spcBef>
              <a:spcAft>
                <a:spcPts val="0"/>
              </a:spcAft>
              <a:buSzPts val="1100"/>
              <a:buNone/>
            </a:pPr>
            <a:r>
              <a:rPr b="1" lang="en" sz="1500">
                <a:solidFill>
                  <a:schemeClr val="dk1"/>
                </a:solidFill>
              </a:rPr>
              <a:t>∂L/∂X can be represented as ‘full’ convolution between a 180-degree rotated Filter F and loss gradient ∂L/∂O</a:t>
            </a:r>
            <a:endParaRPr b="1" sz="1500">
              <a:solidFill>
                <a:schemeClr val="dk1"/>
              </a:solidFill>
            </a:endParaRPr>
          </a:p>
          <a:p>
            <a:pPr indent="0" lvl="0" marL="0" rtl="0" algn="l">
              <a:lnSpc>
                <a:spcPct val="115000"/>
              </a:lnSpc>
              <a:spcBef>
                <a:spcPts val="0"/>
              </a:spcBef>
              <a:spcAft>
                <a:spcPts val="0"/>
              </a:spcAft>
              <a:buSzPts val="1100"/>
              <a:buNone/>
            </a:pPr>
            <a:r>
              <a:rPr lang="en" sz="1500">
                <a:solidFill>
                  <a:schemeClr val="dk1"/>
                </a:solidFill>
              </a:rPr>
              <a:t>First, let us rotate the Filter F by 180 degrees. This is done by flipping it first vertically and then horizontally.</a:t>
            </a:r>
            <a:endParaRPr sz="15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3" name="Shape 1873"/>
        <p:cNvGrpSpPr/>
        <p:nvPr/>
      </p:nvGrpSpPr>
      <p:grpSpPr>
        <a:xfrm>
          <a:off x="0" y="0"/>
          <a:ext cx="0" cy="0"/>
          <a:chOff x="0" y="0"/>
          <a:chExt cx="0" cy="0"/>
        </a:xfrm>
      </p:grpSpPr>
      <p:sp>
        <p:nvSpPr>
          <p:cNvPr id="1874" name="Google Shape;1874;p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5" name="Google Shape;1875;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600">
                <a:solidFill>
                  <a:schemeClr val="dk1"/>
                </a:solidFill>
              </a:rPr>
              <a:t>Now, if we perform a ‘full’ convolution between this flipped Filter F and ∂L/∂O, by</a:t>
            </a:r>
            <a:r>
              <a:rPr i="1" lang="en" sz="1600">
                <a:solidFill>
                  <a:schemeClr val="dk1"/>
                </a:solidFill>
              </a:rPr>
              <a:t> like sliding one matrix over another from right to left, bottom to top, </a:t>
            </a:r>
            <a:r>
              <a:rPr lang="en" sz="1600">
                <a:solidFill>
                  <a:schemeClr val="dk1"/>
                </a:solidFill>
              </a:rPr>
              <a:t>it generates the values of ∂L/∂X just like how we discussed on the board. </a:t>
            </a:r>
            <a:endParaRPr sz="16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2" name="Shape 1882"/>
        <p:cNvGrpSpPr/>
        <p:nvPr/>
      </p:nvGrpSpPr>
      <p:grpSpPr>
        <a:xfrm>
          <a:off x="0" y="0"/>
          <a:ext cx="0" cy="0"/>
          <a:chOff x="0" y="0"/>
          <a:chExt cx="0" cy="0"/>
        </a:xfrm>
      </p:grpSpPr>
      <p:sp>
        <p:nvSpPr>
          <p:cNvPr id="1883" name="Google Shape;1883;p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4" name="Google Shape;1884;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400">
                <a:solidFill>
                  <a:schemeClr val="dk1"/>
                </a:solidFill>
              </a:rPr>
              <a:t>To sum up, backpropagation in convolution can be explained using the idea of convolution again. dLdF is the convolution between input X and loss gradient dL/dO, a loss gradient with respect to the Output O from the next layer, and dLdX is the full convolution between flipped filter F and again, dLdO. You just have to perform this operation from right to left, until you reach to the end (or the very first layer)</a:t>
            </a:r>
            <a:endParaRPr i="1" sz="14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sz="1800">
                <a:solidFill>
                  <a:schemeClr val="dk1"/>
                </a:solidFill>
              </a:rPr>
              <a:t>: </a:t>
            </a:r>
            <a:r>
              <a:rPr lang="en" sz="1400">
                <a:solidFill>
                  <a:schemeClr val="dk1"/>
                </a:solidFill>
              </a:rPr>
              <a:t>Basically a collection of weights that can be applied to an image so that the area where a pattern is located gets more emphasis. How? (Wait for next slide)</a:t>
            </a:r>
            <a:endParaRPr sz="1400">
              <a:solidFill>
                <a:schemeClr val="dk1"/>
              </a:solidFill>
            </a:endParaRPr>
          </a:p>
          <a:p>
            <a:pPr indent="0" lvl="0" marL="0" rtl="0" algn="l">
              <a:lnSpc>
                <a:spcPct val="100000"/>
              </a:lnSpc>
              <a:spcBef>
                <a:spcPts val="0"/>
              </a:spcBef>
              <a:spcAft>
                <a:spcPts val="0"/>
              </a:spcAft>
              <a:buSzPts val="1100"/>
              <a:buNone/>
            </a:pPr>
            <a:r>
              <a:rPr lang="en" sz="1600">
                <a:solidFill>
                  <a:schemeClr val="dk1"/>
                </a:solidFill>
              </a:rPr>
              <a:t> </a:t>
            </a:r>
            <a:r>
              <a:rPr lang="en" sz="1400">
                <a:solidFill>
                  <a:schemeClr val="dk1"/>
                </a:solidFill>
              </a:rPr>
              <a:t>The amount by which the filter/kernel moves. If stride is 1, the filter will move by 1 pixel dimension.</a:t>
            </a:r>
            <a:endParaRPr sz="1400">
              <a:solidFill>
                <a:schemeClr val="dk1"/>
              </a:solidFill>
            </a:endParaRPr>
          </a:p>
          <a:p>
            <a:pPr indent="0" lvl="0" marL="0" rtl="0" algn="l">
              <a:lnSpc>
                <a:spcPct val="100000"/>
              </a:lnSpc>
              <a:spcBef>
                <a:spcPts val="0"/>
              </a:spcBef>
              <a:spcAft>
                <a:spcPts val="0"/>
              </a:spcAft>
              <a:buSzPts val="1100"/>
              <a:buNone/>
            </a:pPr>
            <a:r>
              <a:rPr lang="en" sz="1400">
                <a:solidFill>
                  <a:schemeClr val="dk1"/>
                </a:solidFill>
              </a:rPr>
              <a:t>[[(width/height) - kernel size * 2 + padding)/stride +1]</a:t>
            </a:r>
            <a:endParaRPr sz="1400">
              <a:solidFill>
                <a:schemeClr val="dk1"/>
              </a:solidFill>
            </a:endParaRPr>
          </a:p>
          <a:p>
            <a:pPr indent="0" lvl="0" marL="0" rtl="0" algn="l">
              <a:lnSpc>
                <a:spcPct val="100000"/>
              </a:lnSpc>
              <a:spcBef>
                <a:spcPts val="0"/>
              </a:spcBef>
              <a:spcAft>
                <a:spcPts val="0"/>
              </a:spcAft>
              <a:buSzPts val="1100"/>
              <a:buNone/>
            </a:pPr>
            <a:r>
              <a:t/>
            </a:r>
            <a:endParaRPr sz="1400">
              <a:solidFill>
                <a:schemeClr val="dk1"/>
              </a:solidFill>
            </a:endParaRPr>
          </a:p>
          <a:p>
            <a:pPr indent="0" lvl="0" marL="0" rtl="0" algn="l">
              <a:lnSpc>
                <a:spcPct val="100000"/>
              </a:lnSpc>
              <a:spcBef>
                <a:spcPts val="0"/>
              </a:spcBef>
              <a:spcAft>
                <a:spcPts val="0"/>
              </a:spcAft>
              <a:buSzPts val="1100"/>
              <a:buNone/>
            </a:pPr>
            <a:r>
              <a:rPr lang="en" sz="1400">
                <a:solidFill>
                  <a:schemeClr val="dk1"/>
                </a:solidFill>
              </a:rPr>
              <a:t> </a:t>
            </a:r>
            <a:endParaRPr sz="1400">
              <a:solidFill>
                <a:schemeClr val="dk1"/>
              </a:solidFill>
            </a:endParaRPr>
          </a:p>
          <a:p>
            <a:pPr indent="0" lvl="0" marL="0" rtl="0" algn="l">
              <a:lnSpc>
                <a:spcPct val="100000"/>
              </a:lnSpc>
              <a:spcBef>
                <a:spcPts val="0"/>
              </a:spcBef>
              <a:spcAft>
                <a:spcPts val="0"/>
              </a:spcAft>
              <a:buSzPts val="1100"/>
              <a:buNone/>
            </a:pPr>
            <a:r>
              <a:rPr lang="en" sz="1400">
                <a:solidFill>
                  <a:schemeClr val="dk1"/>
                </a:solidFill>
              </a:rPr>
              <a:t>: Number of filters applied</a:t>
            </a:r>
            <a:endParaRPr sz="1400">
              <a:solidFill>
                <a:schemeClr val="dk1"/>
              </a:solidFill>
            </a:endParaRPr>
          </a:p>
          <a:p>
            <a:pPr indent="0" lvl="0" marL="0" rtl="0" algn="l">
              <a:lnSpc>
                <a:spcPct val="100000"/>
              </a:lnSpc>
              <a:spcBef>
                <a:spcPts val="0"/>
              </a:spcBef>
              <a:spcAft>
                <a:spcPts val="0"/>
              </a:spcAft>
              <a:buSzPts val="1100"/>
              <a:buNone/>
            </a:pPr>
            <a:r>
              <a:t/>
            </a:r>
            <a:endParaRPr sz="1400">
              <a:solidFill>
                <a:schemeClr val="dk1"/>
              </a:solidFill>
            </a:endParaRPr>
          </a:p>
          <a:p>
            <a:pPr indent="0" lvl="0" marL="0" rtl="0" algn="l">
              <a:lnSpc>
                <a:spcPct val="100000"/>
              </a:lnSpc>
              <a:spcBef>
                <a:spcPts val="0"/>
              </a:spcBef>
              <a:spcAft>
                <a:spcPts val="0"/>
              </a:spcAft>
              <a:buSzPts val="1100"/>
              <a:buNone/>
            </a:pPr>
            <a:r>
              <a:rPr lang="en" sz="1400">
                <a:solidFill>
                  <a:schemeClr val="dk1"/>
                </a:solidFill>
              </a:rPr>
              <a:t>: The number of channels in the input</a:t>
            </a:r>
            <a:endParaRPr sz="1400">
              <a:solidFill>
                <a:schemeClr val="dk1"/>
              </a:solidFill>
            </a:endParaRPr>
          </a:p>
          <a:p>
            <a:pPr indent="0" lvl="0" marL="0" rtl="0" algn="l">
              <a:lnSpc>
                <a:spcPct val="100000"/>
              </a:lnSpc>
              <a:spcBef>
                <a:spcPts val="0"/>
              </a:spcBef>
              <a:spcAft>
                <a:spcPts val="0"/>
              </a:spcAft>
              <a:buSzPts val="1100"/>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1400">
                <a:solidFill>
                  <a:schemeClr val="dk1"/>
                </a:solidFill>
              </a:rPr>
              <a: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8505407ed6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28505407ed6_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sz="1800">
                <a:solidFill>
                  <a:schemeClr val="dk1"/>
                </a:solidFill>
              </a:rPr>
              <a:t>: </a:t>
            </a:r>
            <a:r>
              <a:rPr lang="en" sz="1400">
                <a:solidFill>
                  <a:schemeClr val="dk1"/>
                </a:solidFill>
              </a:rPr>
              <a:t>Basically a collection of weights that can be applied to an image so that the area where a pattern is located gets more emphasis. How? (Wait for next slide)</a:t>
            </a:r>
            <a:endParaRPr sz="1400">
              <a:solidFill>
                <a:schemeClr val="dk1"/>
              </a:solidFill>
            </a:endParaRPr>
          </a:p>
          <a:p>
            <a:pPr indent="0" lvl="0" marL="0" rtl="0" algn="l">
              <a:lnSpc>
                <a:spcPct val="100000"/>
              </a:lnSpc>
              <a:spcBef>
                <a:spcPts val="0"/>
              </a:spcBef>
              <a:spcAft>
                <a:spcPts val="0"/>
              </a:spcAft>
              <a:buSzPts val="1100"/>
              <a:buNone/>
            </a:pPr>
            <a:r>
              <a:rPr lang="en" sz="1600">
                <a:solidFill>
                  <a:schemeClr val="dk1"/>
                </a:solidFill>
              </a:rPr>
              <a:t> </a:t>
            </a:r>
            <a:r>
              <a:rPr lang="en" sz="1400">
                <a:solidFill>
                  <a:schemeClr val="dk1"/>
                </a:solidFill>
              </a:rPr>
              <a:t>The amount by which the filter/kernel moves. If stride is 1, the filter will move by 1 pixel dimension.</a:t>
            </a:r>
            <a:endParaRPr sz="1400">
              <a:solidFill>
                <a:schemeClr val="dk1"/>
              </a:solidFill>
            </a:endParaRPr>
          </a:p>
          <a:p>
            <a:pPr indent="0" lvl="0" marL="0" rtl="0" algn="l">
              <a:lnSpc>
                <a:spcPct val="100000"/>
              </a:lnSpc>
              <a:spcBef>
                <a:spcPts val="0"/>
              </a:spcBef>
              <a:spcAft>
                <a:spcPts val="0"/>
              </a:spcAft>
              <a:buSzPts val="1100"/>
              <a:buNone/>
            </a:pPr>
            <a:r>
              <a:rPr lang="en" sz="1400">
                <a:solidFill>
                  <a:schemeClr val="dk1"/>
                </a:solidFill>
              </a:rPr>
              <a:t>[[(width/height) - kernel size * 2 + padding)/stride +1]</a:t>
            </a:r>
            <a:endParaRPr sz="1400">
              <a:solidFill>
                <a:schemeClr val="dk1"/>
              </a:solidFill>
            </a:endParaRPr>
          </a:p>
          <a:p>
            <a:pPr indent="0" lvl="0" marL="0" rtl="0" algn="l">
              <a:lnSpc>
                <a:spcPct val="100000"/>
              </a:lnSpc>
              <a:spcBef>
                <a:spcPts val="0"/>
              </a:spcBef>
              <a:spcAft>
                <a:spcPts val="0"/>
              </a:spcAft>
              <a:buSzPts val="1100"/>
              <a:buNone/>
            </a:pPr>
            <a:r>
              <a:t/>
            </a:r>
            <a:endParaRPr sz="1400">
              <a:solidFill>
                <a:schemeClr val="dk1"/>
              </a:solidFill>
            </a:endParaRPr>
          </a:p>
          <a:p>
            <a:pPr indent="0" lvl="0" marL="0" rtl="0" algn="l">
              <a:lnSpc>
                <a:spcPct val="100000"/>
              </a:lnSpc>
              <a:spcBef>
                <a:spcPts val="0"/>
              </a:spcBef>
              <a:spcAft>
                <a:spcPts val="0"/>
              </a:spcAft>
              <a:buSzPts val="1100"/>
              <a:buNone/>
            </a:pPr>
            <a:r>
              <a:rPr lang="en" sz="1400">
                <a:solidFill>
                  <a:schemeClr val="dk1"/>
                </a:solidFill>
              </a:rPr>
              <a:t> </a:t>
            </a:r>
            <a:endParaRPr sz="1400">
              <a:solidFill>
                <a:schemeClr val="dk1"/>
              </a:solidFill>
            </a:endParaRPr>
          </a:p>
          <a:p>
            <a:pPr indent="0" lvl="0" marL="0" rtl="0" algn="l">
              <a:lnSpc>
                <a:spcPct val="100000"/>
              </a:lnSpc>
              <a:spcBef>
                <a:spcPts val="0"/>
              </a:spcBef>
              <a:spcAft>
                <a:spcPts val="0"/>
              </a:spcAft>
              <a:buSzPts val="1100"/>
              <a:buNone/>
            </a:pPr>
            <a:r>
              <a:rPr lang="en" sz="1400">
                <a:solidFill>
                  <a:schemeClr val="dk1"/>
                </a:solidFill>
              </a:rPr>
              <a:t>: Number of filters applied</a:t>
            </a:r>
            <a:endParaRPr sz="1400">
              <a:solidFill>
                <a:schemeClr val="dk1"/>
              </a:solidFill>
            </a:endParaRPr>
          </a:p>
          <a:p>
            <a:pPr indent="0" lvl="0" marL="0" rtl="0" algn="l">
              <a:lnSpc>
                <a:spcPct val="100000"/>
              </a:lnSpc>
              <a:spcBef>
                <a:spcPts val="0"/>
              </a:spcBef>
              <a:spcAft>
                <a:spcPts val="0"/>
              </a:spcAft>
              <a:buSzPts val="1100"/>
              <a:buNone/>
            </a:pPr>
            <a:r>
              <a:t/>
            </a:r>
            <a:endParaRPr sz="1400">
              <a:solidFill>
                <a:schemeClr val="dk1"/>
              </a:solidFill>
            </a:endParaRPr>
          </a:p>
          <a:p>
            <a:pPr indent="0" lvl="0" marL="0" rtl="0" algn="l">
              <a:lnSpc>
                <a:spcPct val="100000"/>
              </a:lnSpc>
              <a:spcBef>
                <a:spcPts val="0"/>
              </a:spcBef>
              <a:spcAft>
                <a:spcPts val="0"/>
              </a:spcAft>
              <a:buSzPts val="1100"/>
              <a:buNone/>
            </a:pPr>
            <a:r>
              <a:rPr lang="en" sz="1400">
                <a:solidFill>
                  <a:schemeClr val="dk1"/>
                </a:solidFill>
              </a:rPr>
              <a:t>: The number of channels in the input</a:t>
            </a:r>
            <a:endParaRPr sz="1400">
              <a:solidFill>
                <a:schemeClr val="dk1"/>
              </a:solidFill>
            </a:endParaRPr>
          </a:p>
          <a:p>
            <a:pPr indent="0" lvl="0" marL="0" rtl="0" algn="l">
              <a:lnSpc>
                <a:spcPct val="100000"/>
              </a:lnSpc>
              <a:spcBef>
                <a:spcPts val="0"/>
              </a:spcBef>
              <a:spcAft>
                <a:spcPts val="0"/>
              </a:spcAft>
              <a:buSzPts val="1100"/>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1400">
                <a:solidFill>
                  <a:schemeClr val="dk1"/>
                </a:solidFill>
              </a:rPr>
              <a:t>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8505407ed6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8505407ed6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g28505407ed6_1_348"/>
          <p:cNvCxnSpPr/>
          <p:nvPr/>
        </p:nvCxnSpPr>
        <p:spPr>
          <a:xfrm>
            <a:off x="4278300" y="2751163"/>
            <a:ext cx="587400" cy="0"/>
          </a:xfrm>
          <a:prstGeom prst="straightConnector1">
            <a:avLst/>
          </a:prstGeom>
          <a:noFill/>
          <a:ln cap="flat" cmpd="sng" w="76200">
            <a:solidFill>
              <a:schemeClr val="dk1"/>
            </a:solidFill>
            <a:prstDash val="solid"/>
            <a:round/>
            <a:headEnd len="sm" w="sm" type="none"/>
            <a:tailEnd len="sm" w="sm" type="none"/>
          </a:ln>
        </p:spPr>
      </p:cxnSp>
      <p:sp>
        <p:nvSpPr>
          <p:cNvPr id="11" name="Google Shape;11;g28505407ed6_1_348"/>
          <p:cNvSpPr txBox="1"/>
          <p:nvPr>
            <p:ph type="ctrTitle"/>
          </p:nvPr>
        </p:nvSpPr>
        <p:spPr>
          <a:xfrm>
            <a:off x="311700" y="595975"/>
            <a:ext cx="8520600" cy="19578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g28505407ed6_1_348"/>
          <p:cNvSpPr txBox="1"/>
          <p:nvPr>
            <p:ph idx="1" type="subTitle"/>
          </p:nvPr>
        </p:nvSpPr>
        <p:spPr>
          <a:xfrm>
            <a:off x="311700" y="3165823"/>
            <a:ext cx="8520600" cy="733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g28505407ed6_1_3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g28505407ed6_1_385"/>
          <p:cNvSpPr txBox="1"/>
          <p:nvPr>
            <p:ph hasCustomPrompt="1" type="title"/>
          </p:nvPr>
        </p:nvSpPr>
        <p:spPr>
          <a:xfrm>
            <a:off x="311700" y="1167925"/>
            <a:ext cx="8520600" cy="1980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g28505407ed6_1_385"/>
          <p:cNvSpPr txBox="1"/>
          <p:nvPr>
            <p:ph idx="1" type="body"/>
          </p:nvPr>
        </p:nvSpPr>
        <p:spPr>
          <a:xfrm>
            <a:off x="311700" y="32242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9" name="Google Shape;49;g28505407ed6_1_38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g28505407ed6_1_38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g28505407ed6_1_353"/>
          <p:cNvSpPr txBox="1"/>
          <p:nvPr>
            <p:ph type="title"/>
          </p:nvPr>
        </p:nvSpPr>
        <p:spPr>
          <a:xfrm>
            <a:off x="311700" y="2480550"/>
            <a:ext cx="8114400" cy="24459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g28505407ed6_1_3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g28505407ed6_1_35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g28505407ed6_1_35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g28505407ed6_1_3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g28505407ed6_1_36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g28505407ed6_1_360"/>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g28505407ed6_1_360"/>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g28505407ed6_1_3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g28505407ed6_1_36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g28505407ed6_1_3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g28505407ed6_1_368"/>
          <p:cNvSpPr txBox="1"/>
          <p:nvPr>
            <p:ph type="title"/>
          </p:nvPr>
        </p:nvSpPr>
        <p:spPr>
          <a:xfrm>
            <a:off x="311700" y="6318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g28505407ed6_1_368"/>
          <p:cNvSpPr txBox="1"/>
          <p:nvPr>
            <p:ph idx="1" type="body"/>
          </p:nvPr>
        </p:nvSpPr>
        <p:spPr>
          <a:xfrm>
            <a:off x="311700" y="1490875"/>
            <a:ext cx="2808000" cy="30780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g28505407ed6_1_3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3" name="Shape 33"/>
        <p:cNvGrpSpPr/>
        <p:nvPr/>
      </p:nvGrpSpPr>
      <p:grpSpPr>
        <a:xfrm>
          <a:off x="0" y="0"/>
          <a:ext cx="0" cy="0"/>
          <a:chOff x="0" y="0"/>
          <a:chExt cx="0" cy="0"/>
        </a:xfrm>
      </p:grpSpPr>
      <p:sp>
        <p:nvSpPr>
          <p:cNvPr id="34" name="Google Shape;34;g28505407ed6_1_372"/>
          <p:cNvSpPr txBox="1"/>
          <p:nvPr>
            <p:ph type="title"/>
          </p:nvPr>
        </p:nvSpPr>
        <p:spPr>
          <a:xfrm>
            <a:off x="490250" y="526350"/>
            <a:ext cx="56838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g28505407ed6_1_37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g28505407ed6_1_375"/>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g28505407ed6_1_375"/>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g28505407ed6_1_375"/>
          <p:cNvSpPr txBox="1"/>
          <p:nvPr>
            <p:ph type="title"/>
          </p:nvPr>
        </p:nvSpPr>
        <p:spPr>
          <a:xfrm>
            <a:off x="265500" y="1375599"/>
            <a:ext cx="4045200" cy="15519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g28505407ed6_1_375"/>
          <p:cNvSpPr txBox="1"/>
          <p:nvPr>
            <p:ph idx="1" type="subTitle"/>
          </p:nvPr>
        </p:nvSpPr>
        <p:spPr>
          <a:xfrm>
            <a:off x="265500" y="2981125"/>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g28505407ed6_1_37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2" name="Google Shape;42;g28505407ed6_1_37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g28505407ed6_1_382"/>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5" name="Google Shape;45;g28505407ed6_1_38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5" name="Shape 5"/>
        <p:cNvGrpSpPr/>
        <p:nvPr/>
      </p:nvGrpSpPr>
      <p:grpSpPr>
        <a:xfrm>
          <a:off x="0" y="0"/>
          <a:ext cx="0" cy="0"/>
          <a:chOff x="0" y="0"/>
          <a:chExt cx="0" cy="0"/>
        </a:xfrm>
      </p:grpSpPr>
      <p:sp>
        <p:nvSpPr>
          <p:cNvPr id="6" name="Google Shape;6;g28505407ed6_1_34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7" name="Google Shape;7;g28505407ed6_1_34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g28505407ed6_1_3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4.png"/><Relationship Id="rId6"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2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3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5.png"/><Relationship Id="rId4" Type="http://schemas.openxmlformats.org/officeDocument/2006/relationships/image" Target="../media/image34.png"/><Relationship Id="rId5" Type="http://schemas.openxmlformats.org/officeDocument/2006/relationships/image" Target="../media/image3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3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2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28.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38.gif"/><Relationship Id="rId4" Type="http://schemas.openxmlformats.org/officeDocument/2006/relationships/image" Target="../media/image31.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30.png"/><Relationship Id="rId4" Type="http://schemas.openxmlformats.org/officeDocument/2006/relationships/image" Target="../media/image2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32.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22.png"/><Relationship Id="rId4" Type="http://schemas.openxmlformats.org/officeDocument/2006/relationships/image" Target="../media/image33.png"/><Relationship Id="rId5" Type="http://schemas.openxmlformats.org/officeDocument/2006/relationships/image" Target="../media/image39.png"/><Relationship Id="rId6" Type="http://schemas.openxmlformats.org/officeDocument/2006/relationships/image" Target="../media/image32.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22.png"/><Relationship Id="rId4" Type="http://schemas.openxmlformats.org/officeDocument/2006/relationships/image" Target="../media/image33.png"/><Relationship Id="rId5" Type="http://schemas.openxmlformats.org/officeDocument/2006/relationships/image" Target="../media/image41.png"/><Relationship Id="rId6" Type="http://schemas.openxmlformats.org/officeDocument/2006/relationships/image" Target="../media/image3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4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44.png"/><Relationship Id="rId4"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28.png"/><Relationship Id="rId4" Type="http://schemas.openxmlformats.org/officeDocument/2006/relationships/image" Target="../media/image42.png"/><Relationship Id="rId5" Type="http://schemas.openxmlformats.org/officeDocument/2006/relationships/image" Target="../media/image45.png"/><Relationship Id="rId6" Type="http://schemas.openxmlformats.org/officeDocument/2006/relationships/image" Target="../media/image50.png"/><Relationship Id="rId7" Type="http://schemas.openxmlformats.org/officeDocument/2006/relationships/image" Target="../media/image47.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5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52.gif"/><Relationship Id="rId4" Type="http://schemas.openxmlformats.org/officeDocument/2006/relationships/image" Target="../media/image53.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4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
          <p:cNvSpPr txBox="1"/>
          <p:nvPr>
            <p:ph type="ctrTitle"/>
          </p:nvPr>
        </p:nvSpPr>
        <p:spPr>
          <a:xfrm>
            <a:off x="219925" y="1360625"/>
            <a:ext cx="4071300" cy="1159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780"/>
              <a:buNone/>
            </a:pPr>
            <a:r>
              <a:rPr lang="en" sz="4660">
                <a:solidFill>
                  <a:schemeClr val="dk2"/>
                </a:solidFill>
              </a:rPr>
              <a:t>Recitation 5</a:t>
            </a:r>
            <a:endParaRPr sz="4660">
              <a:solidFill>
                <a:schemeClr val="dk2"/>
              </a:solidFill>
            </a:endParaRPr>
          </a:p>
        </p:txBody>
      </p:sp>
      <p:sp>
        <p:nvSpPr>
          <p:cNvPr id="57" name="Google Shape;57;p1"/>
          <p:cNvSpPr txBox="1"/>
          <p:nvPr>
            <p:ph idx="1" type="subTitle"/>
          </p:nvPr>
        </p:nvSpPr>
        <p:spPr>
          <a:xfrm>
            <a:off x="4196400" y="2932700"/>
            <a:ext cx="4621200" cy="73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b="1" lang="en" sz="2800">
                <a:solidFill>
                  <a:srgbClr val="292929"/>
                </a:solidFill>
              </a:rPr>
              <a:t>CNN: Basics and Backprop</a:t>
            </a:r>
            <a:endParaRPr b="1" sz="2800">
              <a:solidFill>
                <a:srgbClr val="292929"/>
              </a:solidFill>
            </a:endParaRPr>
          </a:p>
        </p:txBody>
      </p:sp>
      <p:sp>
        <p:nvSpPr>
          <p:cNvPr id="58" name="Google Shape;58;p1"/>
          <p:cNvSpPr txBox="1"/>
          <p:nvPr/>
        </p:nvSpPr>
        <p:spPr>
          <a:xfrm>
            <a:off x="219925" y="3212875"/>
            <a:ext cx="3103500" cy="120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Proxima Nova"/>
                <a:ea typeface="Proxima Nova"/>
                <a:cs typeface="Proxima Nova"/>
                <a:sym typeface="Proxima Nova"/>
              </a:rPr>
              <a:t>Instructors:</a:t>
            </a:r>
            <a:endParaRPr b="1" sz="1600">
              <a:latin typeface="Proxima Nova"/>
              <a:ea typeface="Proxima Nova"/>
              <a:cs typeface="Proxima Nova"/>
              <a:sym typeface="Proxima Nova"/>
            </a:endParaRPr>
          </a:p>
          <a:p>
            <a:pPr indent="0" lvl="0" marL="0" rtl="0" algn="l">
              <a:spcBef>
                <a:spcPts val="0"/>
              </a:spcBef>
              <a:spcAft>
                <a:spcPts val="0"/>
              </a:spcAft>
              <a:buNone/>
            </a:pPr>
            <a:r>
              <a:t/>
            </a:r>
            <a:endParaRPr b="1" sz="1600">
              <a:latin typeface="Proxima Nova"/>
              <a:ea typeface="Proxima Nova"/>
              <a:cs typeface="Proxima Nova"/>
              <a:sym typeface="Proxima Nova"/>
            </a:endParaRPr>
          </a:p>
          <a:p>
            <a:pPr indent="-323850" lvl="0" marL="457200" rtl="0" algn="l">
              <a:lnSpc>
                <a:spcPct val="150000"/>
              </a:lnSpc>
              <a:spcBef>
                <a:spcPts val="0"/>
              </a:spcBef>
              <a:spcAft>
                <a:spcPts val="0"/>
              </a:spcAft>
              <a:buSzPts val="1500"/>
              <a:buChar char="●"/>
            </a:pPr>
            <a:r>
              <a:rPr lang="en" sz="1500"/>
              <a:t>Schadrack Niyibizi</a:t>
            </a:r>
            <a:endParaRPr sz="1500"/>
          </a:p>
          <a:p>
            <a:pPr indent="-323850" lvl="0" marL="457200" rtl="0" algn="l">
              <a:lnSpc>
                <a:spcPct val="150000"/>
              </a:lnSpc>
              <a:spcBef>
                <a:spcPts val="0"/>
              </a:spcBef>
              <a:spcAft>
                <a:spcPts val="0"/>
              </a:spcAft>
              <a:buSzPts val="1500"/>
              <a:buChar char="●"/>
            </a:pPr>
            <a:r>
              <a:rPr lang="en" sz="1500"/>
              <a:t>R Raghav</a:t>
            </a:r>
            <a:endParaRPr sz="1500"/>
          </a:p>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59" name="Google Shape;59;p1"/>
          <p:cNvSpPr txBox="1"/>
          <p:nvPr/>
        </p:nvSpPr>
        <p:spPr>
          <a:xfrm>
            <a:off x="7337700" y="4531500"/>
            <a:ext cx="1479900" cy="48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29th </a:t>
            </a:r>
            <a:r>
              <a:rPr lang="en">
                <a:latin typeface="Proxima Nova"/>
                <a:ea typeface="Proxima Nova"/>
                <a:cs typeface="Proxima Nova"/>
                <a:sym typeface="Proxima Nova"/>
              </a:rPr>
              <a:t>Sep</a:t>
            </a:r>
            <a:r>
              <a:rPr lang="en">
                <a:latin typeface="Proxima Nova"/>
                <a:ea typeface="Proxima Nova"/>
                <a:cs typeface="Proxima Nova"/>
                <a:sym typeface="Proxima Nova"/>
              </a:rPr>
              <a:t> 2023</a:t>
            </a:r>
            <a:endParaRPr>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28505407ed6_1_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None/>
            </a:pPr>
            <a:r>
              <a:rPr lang="en"/>
              <a:t>Kernel/Filter size</a:t>
            </a:r>
            <a:endParaRPr/>
          </a:p>
        </p:txBody>
      </p:sp>
      <p:sp>
        <p:nvSpPr>
          <p:cNvPr id="222" name="Google Shape;222;g28505407ed6_1_17"/>
          <p:cNvSpPr txBox="1"/>
          <p:nvPr>
            <p:ph idx="1" type="body"/>
          </p:nvPr>
        </p:nvSpPr>
        <p:spPr>
          <a:xfrm>
            <a:off x="275275" y="1798150"/>
            <a:ext cx="8520600" cy="1713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292929"/>
                </a:solidFill>
              </a:rPr>
              <a:t>The size of the convolutional kernels (filters) determines the spatial extent over which the convolution operation is applied. Common kernel sizes are 3x3, 5x5, or 7x7.</a:t>
            </a:r>
            <a:endParaRPr>
              <a:solidFill>
                <a:srgbClr val="292929"/>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Stride</a:t>
            </a:r>
            <a:endParaRPr b="1"/>
          </a:p>
        </p:txBody>
      </p:sp>
      <p:sp>
        <p:nvSpPr>
          <p:cNvPr id="228" name="Google Shape;228;p23"/>
          <p:cNvSpPr txBox="1"/>
          <p:nvPr>
            <p:ph idx="1" type="body"/>
          </p:nvPr>
        </p:nvSpPr>
        <p:spPr>
          <a:xfrm>
            <a:off x="311700" y="1171600"/>
            <a:ext cx="8520600" cy="25002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SzPts val="1800"/>
              <a:buNone/>
            </a:pPr>
            <a:r>
              <a:rPr lang="en">
                <a:solidFill>
                  <a:srgbClr val="292929"/>
                </a:solidFill>
              </a:rPr>
              <a:t>The stride specifies the step size at which the convolutional kernel/filter is moved across the input data. A larger stride reduces the spatial dimensions of the output feature maps.</a:t>
            </a:r>
            <a:endParaRPr>
              <a:solidFill>
                <a:srgbClr val="292929"/>
              </a:solidFill>
            </a:endParaRPr>
          </a:p>
          <a:p>
            <a:pPr indent="0" lvl="0" marL="0" rtl="0" algn="l">
              <a:lnSpc>
                <a:spcPct val="115000"/>
              </a:lnSpc>
              <a:spcBef>
                <a:spcPts val="1200"/>
              </a:spcBef>
              <a:spcAft>
                <a:spcPts val="0"/>
              </a:spcAft>
              <a:buSzPts val="1800"/>
              <a:buNone/>
            </a:pPr>
            <a:r>
              <a:t/>
            </a:r>
            <a:endParaRPr>
              <a:solidFill>
                <a:srgbClr val="292929"/>
              </a:solidFill>
            </a:endParaRPr>
          </a:p>
          <a:p>
            <a:pPr indent="0" lvl="0" marL="0" rtl="0" algn="l">
              <a:lnSpc>
                <a:spcPct val="115000"/>
              </a:lnSpc>
              <a:spcBef>
                <a:spcPts val="1200"/>
              </a:spcBef>
              <a:spcAft>
                <a:spcPts val="0"/>
              </a:spcAft>
              <a:buSzPts val="1800"/>
              <a:buNone/>
            </a:pPr>
            <a:r>
              <a:t/>
            </a:r>
            <a:endParaRPr>
              <a:solidFill>
                <a:srgbClr val="292929"/>
              </a:solidFill>
            </a:endParaRPr>
          </a:p>
          <a:p>
            <a:pPr indent="0" lvl="0" marL="0" rtl="0" algn="l">
              <a:lnSpc>
                <a:spcPct val="115000"/>
              </a:lnSpc>
              <a:spcBef>
                <a:spcPts val="1200"/>
              </a:spcBef>
              <a:spcAft>
                <a:spcPts val="1200"/>
              </a:spcAft>
              <a:buSzPts val="1800"/>
              <a:buNone/>
            </a:pPr>
            <a:r>
              <a:rPr b="1" lang="en">
                <a:solidFill>
                  <a:srgbClr val="292929"/>
                </a:solidFill>
              </a:rPr>
              <a:t>Taking bigger steps!</a:t>
            </a:r>
            <a:endParaRPr b="1">
              <a:solidFill>
                <a:srgbClr val="29292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Padding</a:t>
            </a:r>
            <a:endParaRPr/>
          </a:p>
        </p:txBody>
      </p:sp>
      <p:sp>
        <p:nvSpPr>
          <p:cNvPr id="234" name="Google Shape;234;p3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1200"/>
              </a:spcAft>
              <a:buSzPts val="1800"/>
              <a:buNone/>
            </a:pPr>
            <a:r>
              <a:rPr lang="en">
                <a:solidFill>
                  <a:srgbClr val="292929"/>
                </a:solidFill>
              </a:rPr>
              <a:t>Padding in Convolutional Neural Networks (CNNs) is a technique used to control the spatial dimensions of the output feature maps produced by convolutional layers. It involves adding extra rows and columns of zeros (or other values) around the input data before applying the convolution operation</a:t>
            </a:r>
            <a:endParaRPr>
              <a:solidFill>
                <a:srgbClr val="29292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Convolution </a:t>
            </a:r>
            <a:endParaRPr/>
          </a:p>
        </p:txBody>
      </p:sp>
      <p:sp>
        <p:nvSpPr>
          <p:cNvPr id="240" name="Google Shape;240;p9"/>
          <p:cNvSpPr txBox="1"/>
          <p:nvPr>
            <p:ph idx="1" type="body"/>
          </p:nvPr>
        </p:nvSpPr>
        <p:spPr>
          <a:xfrm>
            <a:off x="311700" y="1171600"/>
            <a:ext cx="8520600" cy="536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Essentially element-wise (Hadamard) multiplications and summations</a:t>
            </a:r>
            <a:r>
              <a:rPr b="1" lang="en"/>
              <a:t>(Dot product)</a:t>
            </a:r>
            <a:endParaRPr b="1"/>
          </a:p>
        </p:txBody>
      </p:sp>
      <p:pic>
        <p:nvPicPr>
          <p:cNvPr id="241" name="Google Shape;241;p9"/>
          <p:cNvPicPr preferRelativeResize="0"/>
          <p:nvPr/>
        </p:nvPicPr>
        <p:blipFill rotWithShape="1">
          <a:blip r:embed="rId3">
            <a:alphaModFix/>
          </a:blip>
          <a:srcRect b="34828" l="849" r="67463" t="13386"/>
          <a:stretch/>
        </p:blipFill>
        <p:spPr>
          <a:xfrm>
            <a:off x="895450" y="2056350"/>
            <a:ext cx="1936599" cy="1863749"/>
          </a:xfrm>
          <a:prstGeom prst="rect">
            <a:avLst/>
          </a:prstGeom>
          <a:noFill/>
          <a:ln>
            <a:noFill/>
          </a:ln>
        </p:spPr>
      </p:pic>
      <p:pic>
        <p:nvPicPr>
          <p:cNvPr id="242" name="Google Shape;242;p9"/>
          <p:cNvPicPr preferRelativeResize="0"/>
          <p:nvPr/>
        </p:nvPicPr>
        <p:blipFill rotWithShape="1">
          <a:blip r:embed="rId4">
            <a:alphaModFix/>
          </a:blip>
          <a:srcRect b="66805" l="40211" r="45604" t="13153"/>
          <a:stretch/>
        </p:blipFill>
        <p:spPr>
          <a:xfrm>
            <a:off x="3540050" y="2472850"/>
            <a:ext cx="1239025" cy="1030774"/>
          </a:xfrm>
          <a:prstGeom prst="rect">
            <a:avLst/>
          </a:prstGeom>
          <a:noFill/>
          <a:ln>
            <a:noFill/>
          </a:ln>
        </p:spPr>
      </p:pic>
      <p:pic>
        <p:nvPicPr>
          <p:cNvPr id="243" name="Google Shape;243;p9"/>
          <p:cNvPicPr preferRelativeResize="0"/>
          <p:nvPr/>
        </p:nvPicPr>
        <p:blipFill rotWithShape="1">
          <a:blip r:embed="rId4">
            <a:alphaModFix/>
          </a:blip>
          <a:srcRect b="47295" l="66600" r="10154" t="13231"/>
          <a:stretch/>
        </p:blipFill>
        <p:spPr>
          <a:xfrm>
            <a:off x="5716125" y="1973050"/>
            <a:ext cx="2030326" cy="2030325"/>
          </a:xfrm>
          <a:prstGeom prst="rect">
            <a:avLst/>
          </a:prstGeom>
          <a:noFill/>
          <a:ln>
            <a:noFill/>
          </a:ln>
        </p:spPr>
      </p:pic>
      <p:sp>
        <p:nvSpPr>
          <p:cNvPr id="244" name="Google Shape;244;p9"/>
          <p:cNvSpPr txBox="1"/>
          <p:nvPr/>
        </p:nvSpPr>
        <p:spPr>
          <a:xfrm>
            <a:off x="1345050" y="1656150"/>
            <a:ext cx="1037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Input - </a:t>
            </a:r>
            <a:r>
              <a:rPr b="1" i="0" lang="en" sz="1400" u="none" cap="none" strike="noStrike">
                <a:solidFill>
                  <a:srgbClr val="000000"/>
                </a:solidFill>
                <a:latin typeface="Courier New"/>
                <a:ea typeface="Courier New"/>
                <a:cs typeface="Courier New"/>
                <a:sym typeface="Courier New"/>
              </a:rPr>
              <a:t>A</a:t>
            </a:r>
            <a:endParaRPr b="0" i="0" sz="1400" u="none" cap="none" strike="noStrike">
              <a:solidFill>
                <a:srgbClr val="000000"/>
              </a:solidFill>
              <a:latin typeface="Courier New"/>
              <a:ea typeface="Courier New"/>
              <a:cs typeface="Courier New"/>
              <a:sym typeface="Courier New"/>
            </a:endParaRPr>
          </a:p>
        </p:txBody>
      </p:sp>
      <p:sp>
        <p:nvSpPr>
          <p:cNvPr id="245" name="Google Shape;245;p9"/>
          <p:cNvSpPr txBox="1"/>
          <p:nvPr/>
        </p:nvSpPr>
        <p:spPr>
          <a:xfrm>
            <a:off x="3530575" y="1707700"/>
            <a:ext cx="1037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Kernel - </a:t>
            </a:r>
            <a:r>
              <a:rPr b="1" i="0" lang="en" sz="1400" u="none" cap="none" strike="noStrike">
                <a:solidFill>
                  <a:srgbClr val="000000"/>
                </a:solidFill>
                <a:latin typeface="Courier New"/>
                <a:ea typeface="Courier New"/>
                <a:cs typeface="Courier New"/>
                <a:sym typeface="Courier New"/>
              </a:rPr>
              <a:t>W</a:t>
            </a:r>
            <a:endParaRPr b="0" i="0" sz="1400" u="none" cap="none" strike="noStrike">
              <a:solidFill>
                <a:srgbClr val="000000"/>
              </a:solidFill>
              <a:latin typeface="Courier New"/>
              <a:ea typeface="Courier New"/>
              <a:cs typeface="Courier New"/>
              <a:sym typeface="Courier New"/>
            </a:endParaRPr>
          </a:p>
        </p:txBody>
      </p:sp>
      <p:pic>
        <p:nvPicPr>
          <p:cNvPr id="246" name="Google Shape;246;p9"/>
          <p:cNvPicPr preferRelativeResize="0"/>
          <p:nvPr/>
        </p:nvPicPr>
        <p:blipFill rotWithShape="1">
          <a:blip r:embed="rId5">
            <a:alphaModFix/>
          </a:blip>
          <a:srcRect b="0" l="0" r="0" t="0"/>
          <a:stretch/>
        </p:blipFill>
        <p:spPr>
          <a:xfrm>
            <a:off x="3021374" y="2831413"/>
            <a:ext cx="329375" cy="313625"/>
          </a:xfrm>
          <a:prstGeom prst="rect">
            <a:avLst/>
          </a:prstGeom>
          <a:noFill/>
          <a:ln>
            <a:noFill/>
          </a:ln>
        </p:spPr>
      </p:pic>
      <p:pic>
        <p:nvPicPr>
          <p:cNvPr id="247" name="Google Shape;247;p9"/>
          <p:cNvPicPr preferRelativeResize="0"/>
          <p:nvPr/>
        </p:nvPicPr>
        <p:blipFill rotWithShape="1">
          <a:blip r:embed="rId6">
            <a:alphaModFix/>
          </a:blip>
          <a:srcRect b="0" l="0" r="0" t="0"/>
          <a:stretch/>
        </p:blipFill>
        <p:spPr>
          <a:xfrm>
            <a:off x="5123774" y="2883912"/>
            <a:ext cx="462900" cy="208650"/>
          </a:xfrm>
          <a:prstGeom prst="rect">
            <a:avLst/>
          </a:prstGeom>
          <a:noFill/>
          <a:ln>
            <a:noFill/>
          </a:ln>
        </p:spPr>
      </p:pic>
      <p:sp>
        <p:nvSpPr>
          <p:cNvPr id="248" name="Google Shape;248;p9"/>
          <p:cNvSpPr txBox="1"/>
          <p:nvPr/>
        </p:nvSpPr>
        <p:spPr>
          <a:xfrm>
            <a:off x="2826750" y="4116250"/>
            <a:ext cx="1836000" cy="53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ld Standard TT"/>
                <a:ea typeface="Old Standard TT"/>
                <a:cs typeface="Old Standard TT"/>
                <a:sym typeface="Old Standard TT"/>
              </a:rPr>
              <a:t>Here the stride is 1</a:t>
            </a:r>
            <a:endParaRPr b="1">
              <a:latin typeface="Old Standard TT"/>
              <a:ea typeface="Old Standard TT"/>
              <a:cs typeface="Old Standard TT"/>
              <a:sym typeface="Old Standard T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36666"/>
              <a:buFont typeface="Arial"/>
              <a:buNone/>
            </a:pPr>
            <a:r>
              <a:rPr lang="en"/>
              <a:t>Convolution</a:t>
            </a:r>
            <a:endParaRPr/>
          </a:p>
        </p:txBody>
      </p:sp>
      <p:sp>
        <p:nvSpPr>
          <p:cNvPr id="254" name="Google Shape;254;p1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Essentially element-wise (Hadamard) multiplications and summations</a:t>
            </a:r>
            <a:endParaRPr>
              <a:solidFill>
                <a:srgbClr val="292929"/>
              </a:solidFill>
            </a:endParaRPr>
          </a:p>
        </p:txBody>
      </p:sp>
      <p:grpSp>
        <p:nvGrpSpPr>
          <p:cNvPr id="255" name="Google Shape;255;p10"/>
          <p:cNvGrpSpPr/>
          <p:nvPr/>
        </p:nvGrpSpPr>
        <p:grpSpPr>
          <a:xfrm>
            <a:off x="797037" y="2702186"/>
            <a:ext cx="1604687" cy="1573806"/>
            <a:chOff x="4284375" y="2507250"/>
            <a:chExt cx="1244715" cy="1262175"/>
          </a:xfrm>
        </p:grpSpPr>
        <p:sp>
          <p:nvSpPr>
            <p:cNvPr id="256" name="Google Shape;256;p10"/>
            <p:cNvSpPr/>
            <p:nvPr/>
          </p:nvSpPr>
          <p:spPr>
            <a:xfrm>
              <a:off x="4284375"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257" name="Google Shape;257;p10"/>
            <p:cNvSpPr/>
            <p:nvPr/>
          </p:nvSpPr>
          <p:spPr>
            <a:xfrm>
              <a:off x="4595580"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258" name="Google Shape;258;p10"/>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259" name="Google Shape;259;p10"/>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260" name="Google Shape;260;p10"/>
            <p:cNvSpPr/>
            <p:nvPr/>
          </p:nvSpPr>
          <p:spPr>
            <a:xfrm>
              <a:off x="4284375"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261" name="Google Shape;261;p10"/>
            <p:cNvSpPr/>
            <p:nvPr/>
          </p:nvSpPr>
          <p:spPr>
            <a:xfrm>
              <a:off x="4595580"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262" name="Google Shape;262;p10"/>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263" name="Google Shape;263;p10"/>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264" name="Google Shape;264;p10"/>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265" name="Google Shape;265;p10"/>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266" name="Google Shape;266;p10"/>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267" name="Google Shape;267;p10"/>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268" name="Google Shape;268;p10"/>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269" name="Google Shape;269;p10"/>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270" name="Google Shape;270;p10"/>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271" name="Google Shape;271;p10"/>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272" name="Google Shape;272;p10"/>
          <p:cNvGrpSpPr/>
          <p:nvPr/>
        </p:nvGrpSpPr>
        <p:grpSpPr>
          <a:xfrm>
            <a:off x="3188087" y="3017749"/>
            <a:ext cx="802305" cy="787028"/>
            <a:chOff x="3352962" y="2571761"/>
            <a:chExt cx="802305" cy="787028"/>
          </a:xfrm>
        </p:grpSpPr>
        <p:sp>
          <p:nvSpPr>
            <p:cNvPr id="273" name="Google Shape;273;p10"/>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274" name="Google Shape;274;p10"/>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275" name="Google Shape;275;p10"/>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276" name="Google Shape;276;p10"/>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277" name="Google Shape;277;p10"/>
          <p:cNvSpPr/>
          <p:nvPr/>
        </p:nvSpPr>
        <p:spPr>
          <a:xfrm>
            <a:off x="4776737" y="3387474"/>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278" name="Google Shape;278;p10"/>
          <p:cNvSpPr/>
          <p:nvPr/>
        </p:nvSpPr>
        <p:spPr>
          <a:xfrm>
            <a:off x="6573837" y="338747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pic>
        <p:nvPicPr>
          <p:cNvPr id="279" name="Google Shape;279;p10"/>
          <p:cNvPicPr preferRelativeResize="0"/>
          <p:nvPr/>
        </p:nvPicPr>
        <p:blipFill rotWithShape="1">
          <a:blip r:embed="rId3">
            <a:alphaModFix/>
          </a:blip>
          <a:srcRect b="0" l="0" r="0" t="0"/>
          <a:stretch/>
        </p:blipFill>
        <p:spPr>
          <a:xfrm>
            <a:off x="2692262" y="3451163"/>
            <a:ext cx="329375" cy="313625"/>
          </a:xfrm>
          <a:prstGeom prst="rect">
            <a:avLst/>
          </a:prstGeom>
          <a:noFill/>
          <a:ln>
            <a:noFill/>
          </a:ln>
        </p:spPr>
      </p:pic>
      <p:pic>
        <p:nvPicPr>
          <p:cNvPr id="280" name="Google Shape;280;p10"/>
          <p:cNvPicPr preferRelativeResize="0"/>
          <p:nvPr/>
        </p:nvPicPr>
        <p:blipFill rotWithShape="1">
          <a:blip r:embed="rId4">
            <a:alphaModFix/>
          </a:blip>
          <a:srcRect b="0" l="0" r="0" t="0"/>
          <a:stretch/>
        </p:blipFill>
        <p:spPr>
          <a:xfrm>
            <a:off x="4218886" y="3443200"/>
            <a:ext cx="329375" cy="329375"/>
          </a:xfrm>
          <a:prstGeom prst="rect">
            <a:avLst/>
          </a:prstGeom>
          <a:noFill/>
          <a:ln>
            <a:noFill/>
          </a:ln>
        </p:spPr>
      </p:pic>
      <p:pic>
        <p:nvPicPr>
          <p:cNvPr id="281" name="Google Shape;281;p10"/>
          <p:cNvPicPr preferRelativeResize="0"/>
          <p:nvPr/>
        </p:nvPicPr>
        <p:blipFill rotWithShape="1">
          <a:blip r:embed="rId5">
            <a:alphaModFix/>
          </a:blip>
          <a:srcRect b="0" l="0" r="0" t="0"/>
          <a:stretch/>
        </p:blipFill>
        <p:spPr>
          <a:xfrm>
            <a:off x="5644374" y="3479949"/>
            <a:ext cx="462900" cy="208650"/>
          </a:xfrm>
          <a:prstGeom prst="rect">
            <a:avLst/>
          </a:prstGeom>
          <a:noFill/>
          <a:ln>
            <a:noFill/>
          </a:ln>
        </p:spPr>
      </p:pic>
      <p:sp>
        <p:nvSpPr>
          <p:cNvPr id="282" name="Google Shape;282;p10"/>
          <p:cNvSpPr txBox="1"/>
          <p:nvPr/>
        </p:nvSpPr>
        <p:spPr>
          <a:xfrm>
            <a:off x="1235400" y="4452250"/>
            <a:ext cx="7285500" cy="431100"/>
          </a:xfrm>
          <a:prstGeom prst="rect">
            <a:avLst/>
          </a:prstGeom>
          <a:solidFill>
            <a:srgbClr val="F3F3F3"/>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92929"/>
                </a:solidFill>
                <a:latin typeface="Courier New"/>
                <a:ea typeface="Courier New"/>
                <a:cs typeface="Courier New"/>
                <a:sym typeface="Courier New"/>
              </a:rPr>
              <a:t>Z</a:t>
            </a:r>
            <a:r>
              <a:rPr b="1" baseline="-25000" i="0" lang="en" sz="1600" u="none" cap="none" strike="noStrike">
                <a:solidFill>
                  <a:srgbClr val="292929"/>
                </a:solidFill>
                <a:latin typeface="Courier New"/>
                <a:ea typeface="Courier New"/>
                <a:cs typeface="Courier New"/>
                <a:sym typeface="Courier New"/>
              </a:rPr>
              <a:t>1,1 </a:t>
            </a:r>
            <a:r>
              <a:rPr b="1" i="0" lang="en" sz="1600" u="none" cap="none" strike="noStrike">
                <a:solidFill>
                  <a:srgbClr val="292929"/>
                </a:solidFill>
                <a:latin typeface="Courier New"/>
                <a:ea typeface="Courier New"/>
                <a:cs typeface="Courier New"/>
                <a:sym typeface="Courier New"/>
              </a:rPr>
              <a:t>= (A</a:t>
            </a:r>
            <a:r>
              <a:rPr b="1" baseline="-25000" i="0" lang="en" sz="1600" u="none" cap="none" strike="noStrike">
                <a:solidFill>
                  <a:srgbClr val="292929"/>
                </a:solidFill>
                <a:latin typeface="Courier New"/>
                <a:ea typeface="Courier New"/>
                <a:cs typeface="Courier New"/>
                <a:sym typeface="Courier New"/>
              </a:rPr>
              <a:t>1,1</a:t>
            </a:r>
            <a:r>
              <a:rPr b="1" i="0" lang="en" sz="1600" u="none" cap="none" strike="noStrike">
                <a:solidFill>
                  <a:srgbClr val="292929"/>
                </a:solidFill>
                <a:latin typeface="Courier New"/>
                <a:ea typeface="Courier New"/>
                <a:cs typeface="Courier New"/>
                <a:sym typeface="Courier New"/>
              </a:rPr>
              <a:t>*W</a:t>
            </a:r>
            <a:r>
              <a:rPr b="1" baseline="-25000" i="0" lang="en" sz="1600" u="none" cap="none" strike="noStrike">
                <a:solidFill>
                  <a:srgbClr val="292929"/>
                </a:solidFill>
                <a:latin typeface="Courier New"/>
                <a:ea typeface="Courier New"/>
                <a:cs typeface="Courier New"/>
                <a:sym typeface="Courier New"/>
              </a:rPr>
              <a:t>1,1</a:t>
            </a:r>
            <a:r>
              <a:rPr b="1" i="0" lang="en" sz="1600" u="none" cap="none" strike="noStrike">
                <a:solidFill>
                  <a:srgbClr val="292929"/>
                </a:solidFill>
                <a:latin typeface="Courier New"/>
                <a:ea typeface="Courier New"/>
                <a:cs typeface="Courier New"/>
                <a:sym typeface="Courier New"/>
              </a:rPr>
              <a:t>) +</a:t>
            </a:r>
            <a:r>
              <a:rPr b="1" baseline="-25000" i="0" lang="en" sz="1600" u="none" cap="none" strike="noStrike">
                <a:solidFill>
                  <a:srgbClr val="292929"/>
                </a:solidFill>
                <a:latin typeface="Courier New"/>
                <a:ea typeface="Courier New"/>
                <a:cs typeface="Courier New"/>
                <a:sym typeface="Courier New"/>
              </a:rPr>
              <a:t>  </a:t>
            </a:r>
            <a:r>
              <a:rPr b="1" i="0" lang="en" sz="1600" u="none" cap="none" strike="noStrike">
                <a:solidFill>
                  <a:srgbClr val="292929"/>
                </a:solidFill>
                <a:latin typeface="Courier New"/>
                <a:ea typeface="Courier New"/>
                <a:cs typeface="Courier New"/>
                <a:sym typeface="Courier New"/>
              </a:rPr>
              <a:t>(A</a:t>
            </a:r>
            <a:r>
              <a:rPr b="1" baseline="-25000" i="0" lang="en" sz="1600" u="none" cap="none" strike="noStrike">
                <a:solidFill>
                  <a:srgbClr val="292929"/>
                </a:solidFill>
                <a:latin typeface="Courier New"/>
                <a:ea typeface="Courier New"/>
                <a:cs typeface="Courier New"/>
                <a:sym typeface="Courier New"/>
              </a:rPr>
              <a:t>1,2</a:t>
            </a:r>
            <a:r>
              <a:rPr b="1" i="0" lang="en" sz="1600" u="none" cap="none" strike="noStrike">
                <a:solidFill>
                  <a:srgbClr val="292929"/>
                </a:solidFill>
                <a:latin typeface="Courier New"/>
                <a:ea typeface="Courier New"/>
                <a:cs typeface="Courier New"/>
                <a:sym typeface="Courier New"/>
              </a:rPr>
              <a:t>*W</a:t>
            </a:r>
            <a:r>
              <a:rPr b="1" baseline="-25000" i="0" lang="en" sz="1600" u="none" cap="none" strike="noStrike">
                <a:solidFill>
                  <a:srgbClr val="292929"/>
                </a:solidFill>
                <a:latin typeface="Courier New"/>
                <a:ea typeface="Courier New"/>
                <a:cs typeface="Courier New"/>
                <a:sym typeface="Courier New"/>
              </a:rPr>
              <a:t>1,2</a:t>
            </a:r>
            <a:r>
              <a:rPr b="1" i="0" lang="en" sz="1600" u="none" cap="none" strike="noStrike">
                <a:solidFill>
                  <a:srgbClr val="292929"/>
                </a:solidFill>
                <a:latin typeface="Courier New"/>
                <a:ea typeface="Courier New"/>
                <a:cs typeface="Courier New"/>
                <a:sym typeface="Courier New"/>
              </a:rPr>
              <a:t>) + (A</a:t>
            </a:r>
            <a:r>
              <a:rPr b="1" baseline="-25000" i="0" lang="en" sz="1600" u="none" cap="none" strike="noStrike">
                <a:solidFill>
                  <a:srgbClr val="292929"/>
                </a:solidFill>
                <a:latin typeface="Courier New"/>
                <a:ea typeface="Courier New"/>
                <a:cs typeface="Courier New"/>
                <a:sym typeface="Courier New"/>
              </a:rPr>
              <a:t>2,1</a:t>
            </a:r>
            <a:r>
              <a:rPr b="1" i="0" lang="en" sz="1600" u="none" cap="none" strike="noStrike">
                <a:solidFill>
                  <a:srgbClr val="292929"/>
                </a:solidFill>
                <a:latin typeface="Courier New"/>
                <a:ea typeface="Courier New"/>
                <a:cs typeface="Courier New"/>
                <a:sym typeface="Courier New"/>
              </a:rPr>
              <a:t>*W</a:t>
            </a:r>
            <a:r>
              <a:rPr b="1" baseline="-25000" i="0" lang="en" sz="1600" u="none" cap="none" strike="noStrike">
                <a:solidFill>
                  <a:srgbClr val="292929"/>
                </a:solidFill>
                <a:latin typeface="Courier New"/>
                <a:ea typeface="Courier New"/>
                <a:cs typeface="Courier New"/>
                <a:sym typeface="Courier New"/>
              </a:rPr>
              <a:t>2,1</a:t>
            </a:r>
            <a:r>
              <a:rPr b="1" i="0" lang="en" sz="1600" u="none" cap="none" strike="noStrike">
                <a:solidFill>
                  <a:srgbClr val="292929"/>
                </a:solidFill>
                <a:latin typeface="Courier New"/>
                <a:ea typeface="Courier New"/>
                <a:cs typeface="Courier New"/>
                <a:sym typeface="Courier New"/>
              </a:rPr>
              <a:t>) +(A</a:t>
            </a:r>
            <a:r>
              <a:rPr b="1" baseline="-25000" i="0" lang="en" sz="1600" u="none" cap="none" strike="noStrike">
                <a:solidFill>
                  <a:srgbClr val="292929"/>
                </a:solidFill>
                <a:latin typeface="Courier New"/>
                <a:ea typeface="Courier New"/>
                <a:cs typeface="Courier New"/>
                <a:sym typeface="Courier New"/>
              </a:rPr>
              <a:t>2,2</a:t>
            </a:r>
            <a:r>
              <a:rPr b="1" i="0" lang="en" sz="1600" u="none" cap="none" strike="noStrike">
                <a:solidFill>
                  <a:srgbClr val="292929"/>
                </a:solidFill>
                <a:latin typeface="Courier New"/>
                <a:ea typeface="Courier New"/>
                <a:cs typeface="Courier New"/>
                <a:sym typeface="Courier New"/>
              </a:rPr>
              <a:t>*W</a:t>
            </a:r>
            <a:r>
              <a:rPr b="1" baseline="-25000" i="0" lang="en" sz="1600" u="none" cap="none" strike="noStrike">
                <a:solidFill>
                  <a:srgbClr val="292929"/>
                </a:solidFill>
                <a:latin typeface="Courier New"/>
                <a:ea typeface="Courier New"/>
                <a:cs typeface="Courier New"/>
                <a:sym typeface="Courier New"/>
              </a:rPr>
              <a:t>2,2</a:t>
            </a:r>
            <a:r>
              <a:rPr b="1" i="0" lang="en" sz="1600" u="none" cap="none" strike="noStrike">
                <a:solidFill>
                  <a:srgbClr val="292929"/>
                </a:solidFill>
                <a:latin typeface="Courier New"/>
                <a:ea typeface="Courier New"/>
                <a:cs typeface="Courier New"/>
                <a:sym typeface="Courier New"/>
              </a:rPr>
              <a:t>) + B</a:t>
            </a:r>
            <a:endParaRPr b="1" baseline="-25000" i="0" sz="1600" u="none" cap="none" strike="noStrike">
              <a:solidFill>
                <a:srgbClr val="292929"/>
              </a:solidFill>
              <a:latin typeface="Courier New"/>
              <a:ea typeface="Courier New"/>
              <a:cs typeface="Courier New"/>
              <a:sym typeface="Courier New"/>
            </a:endParaRPr>
          </a:p>
        </p:txBody>
      </p:sp>
      <p:sp>
        <p:nvSpPr>
          <p:cNvPr id="283" name="Google Shape;283;p10"/>
          <p:cNvSpPr txBox="1"/>
          <p:nvPr/>
        </p:nvSpPr>
        <p:spPr>
          <a:xfrm>
            <a:off x="1080675" y="2241750"/>
            <a:ext cx="1037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Input - </a:t>
            </a:r>
            <a:r>
              <a:rPr b="1" i="0" lang="en" sz="1400" u="none" cap="none" strike="noStrike">
                <a:solidFill>
                  <a:srgbClr val="000000"/>
                </a:solidFill>
                <a:latin typeface="Courier New"/>
                <a:ea typeface="Courier New"/>
                <a:cs typeface="Courier New"/>
                <a:sym typeface="Courier New"/>
              </a:rPr>
              <a:t>A</a:t>
            </a:r>
            <a:endParaRPr b="0" i="0" sz="1400" u="none" cap="none" strike="noStrike">
              <a:solidFill>
                <a:srgbClr val="000000"/>
              </a:solidFill>
              <a:latin typeface="Courier New"/>
              <a:ea typeface="Courier New"/>
              <a:cs typeface="Courier New"/>
              <a:sym typeface="Courier New"/>
            </a:endParaRPr>
          </a:p>
        </p:txBody>
      </p:sp>
      <p:sp>
        <p:nvSpPr>
          <p:cNvPr id="284" name="Google Shape;284;p10"/>
          <p:cNvSpPr txBox="1"/>
          <p:nvPr/>
        </p:nvSpPr>
        <p:spPr>
          <a:xfrm>
            <a:off x="3070538" y="2241750"/>
            <a:ext cx="1037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Kernel - </a:t>
            </a:r>
            <a:r>
              <a:rPr b="1" i="0" lang="en" sz="1400" u="none" cap="none" strike="noStrike">
                <a:solidFill>
                  <a:srgbClr val="000000"/>
                </a:solidFill>
                <a:latin typeface="Courier New"/>
                <a:ea typeface="Courier New"/>
                <a:cs typeface="Courier New"/>
                <a:sym typeface="Courier New"/>
              </a:rPr>
              <a:t>W</a:t>
            </a:r>
            <a:endParaRPr b="0" i="0" sz="1400" u="none" cap="none" strike="noStrike">
              <a:solidFill>
                <a:srgbClr val="000000"/>
              </a:solidFill>
              <a:latin typeface="Courier New"/>
              <a:ea typeface="Courier New"/>
              <a:cs typeface="Courier New"/>
              <a:sym typeface="Courier New"/>
            </a:endParaRPr>
          </a:p>
        </p:txBody>
      </p:sp>
      <p:sp>
        <p:nvSpPr>
          <p:cNvPr id="285" name="Google Shape;285;p10"/>
          <p:cNvSpPr txBox="1"/>
          <p:nvPr/>
        </p:nvSpPr>
        <p:spPr>
          <a:xfrm>
            <a:off x="4548250" y="2241750"/>
            <a:ext cx="1037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Bias - </a:t>
            </a:r>
            <a:r>
              <a:rPr b="1" i="0" lang="en" sz="1400" u="none" cap="none" strike="noStrike">
                <a:solidFill>
                  <a:srgbClr val="000000"/>
                </a:solidFill>
                <a:latin typeface="Courier New"/>
                <a:ea typeface="Courier New"/>
                <a:cs typeface="Courier New"/>
                <a:sym typeface="Courier New"/>
              </a:rPr>
              <a:t>B</a:t>
            </a:r>
            <a:endParaRPr b="0" i="0" sz="1400" u="none" cap="none" strike="noStrike">
              <a:solidFill>
                <a:srgbClr val="000000"/>
              </a:solidFill>
              <a:latin typeface="Courier New"/>
              <a:ea typeface="Courier New"/>
              <a:cs typeface="Courier New"/>
              <a:sym typeface="Courier New"/>
            </a:endParaRPr>
          </a:p>
        </p:txBody>
      </p:sp>
      <p:sp>
        <p:nvSpPr>
          <p:cNvPr id="286" name="Google Shape;286;p10"/>
          <p:cNvSpPr txBox="1"/>
          <p:nvPr/>
        </p:nvSpPr>
        <p:spPr>
          <a:xfrm>
            <a:off x="2032625" y="1751775"/>
            <a:ext cx="1755900" cy="32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Stride = 1</a:t>
            </a:r>
            <a:endParaRPr b="1">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36666"/>
              <a:buFont typeface="Arial"/>
              <a:buNone/>
            </a:pPr>
            <a:r>
              <a:rPr lang="en"/>
              <a:t>Convolution</a:t>
            </a:r>
            <a:endParaRPr/>
          </a:p>
        </p:txBody>
      </p:sp>
      <p:sp>
        <p:nvSpPr>
          <p:cNvPr id="292" name="Google Shape;292;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Essentially element-wise (Hadamard) multiplications and summations</a:t>
            </a:r>
            <a:endParaRPr>
              <a:solidFill>
                <a:srgbClr val="292929"/>
              </a:solidFill>
            </a:endParaRPr>
          </a:p>
        </p:txBody>
      </p:sp>
      <p:grpSp>
        <p:nvGrpSpPr>
          <p:cNvPr id="293" name="Google Shape;293;p11"/>
          <p:cNvGrpSpPr/>
          <p:nvPr/>
        </p:nvGrpSpPr>
        <p:grpSpPr>
          <a:xfrm>
            <a:off x="797037" y="2427649"/>
            <a:ext cx="1604687" cy="1573806"/>
            <a:chOff x="4284375" y="2507250"/>
            <a:chExt cx="1244715" cy="1262175"/>
          </a:xfrm>
        </p:grpSpPr>
        <p:sp>
          <p:nvSpPr>
            <p:cNvPr id="294" name="Google Shape;294;p11"/>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295" name="Google Shape;295;p11"/>
            <p:cNvSpPr/>
            <p:nvPr/>
          </p:nvSpPr>
          <p:spPr>
            <a:xfrm>
              <a:off x="4595580"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296" name="Google Shape;296;p11"/>
            <p:cNvSpPr/>
            <p:nvPr/>
          </p:nvSpPr>
          <p:spPr>
            <a:xfrm>
              <a:off x="4906785"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297" name="Google Shape;297;p11"/>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298" name="Google Shape;298;p11"/>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299" name="Google Shape;299;p11"/>
            <p:cNvSpPr/>
            <p:nvPr/>
          </p:nvSpPr>
          <p:spPr>
            <a:xfrm>
              <a:off x="4595580"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300" name="Google Shape;300;p11"/>
            <p:cNvSpPr/>
            <p:nvPr/>
          </p:nvSpPr>
          <p:spPr>
            <a:xfrm>
              <a:off x="4906785"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301" name="Google Shape;301;p11"/>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302" name="Google Shape;302;p11"/>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303" name="Google Shape;303;p11"/>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304" name="Google Shape;304;p11"/>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305" name="Google Shape;305;p11"/>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306" name="Google Shape;306;p11"/>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307" name="Google Shape;307;p11"/>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308" name="Google Shape;308;p11"/>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309" name="Google Shape;309;p11"/>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310" name="Google Shape;310;p11"/>
          <p:cNvGrpSpPr/>
          <p:nvPr/>
        </p:nvGrpSpPr>
        <p:grpSpPr>
          <a:xfrm>
            <a:off x="3188087" y="2821036"/>
            <a:ext cx="802305" cy="787028"/>
            <a:chOff x="3352962" y="2571761"/>
            <a:chExt cx="802305" cy="787028"/>
          </a:xfrm>
        </p:grpSpPr>
        <p:sp>
          <p:nvSpPr>
            <p:cNvPr id="311" name="Google Shape;311;p11"/>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312" name="Google Shape;312;p11"/>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313" name="Google Shape;313;p11"/>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314" name="Google Shape;314;p11"/>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315" name="Google Shape;315;p11"/>
          <p:cNvSpPr/>
          <p:nvPr/>
        </p:nvSpPr>
        <p:spPr>
          <a:xfrm>
            <a:off x="4776762" y="3017749"/>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316" name="Google Shape;316;p11"/>
          <p:cNvGrpSpPr/>
          <p:nvPr/>
        </p:nvGrpSpPr>
        <p:grpSpPr>
          <a:xfrm>
            <a:off x="6650012" y="3017749"/>
            <a:ext cx="802305" cy="393600"/>
            <a:chOff x="6765262" y="2468036"/>
            <a:chExt cx="802305" cy="393600"/>
          </a:xfrm>
        </p:grpSpPr>
        <p:sp>
          <p:nvSpPr>
            <p:cNvPr id="317" name="Google Shape;317;p11"/>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318" name="Google Shape;318;p11"/>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grpSp>
      <p:pic>
        <p:nvPicPr>
          <p:cNvPr id="319" name="Google Shape;319;p11"/>
          <p:cNvPicPr preferRelativeResize="0"/>
          <p:nvPr/>
        </p:nvPicPr>
        <p:blipFill rotWithShape="1">
          <a:blip r:embed="rId3">
            <a:alphaModFix/>
          </a:blip>
          <a:srcRect b="0" l="0" r="0" t="0"/>
          <a:stretch/>
        </p:blipFill>
        <p:spPr>
          <a:xfrm>
            <a:off x="2630224" y="3129663"/>
            <a:ext cx="329375" cy="313625"/>
          </a:xfrm>
          <a:prstGeom prst="rect">
            <a:avLst/>
          </a:prstGeom>
          <a:noFill/>
          <a:ln>
            <a:noFill/>
          </a:ln>
        </p:spPr>
      </p:pic>
      <p:pic>
        <p:nvPicPr>
          <p:cNvPr id="320" name="Google Shape;320;p11"/>
          <p:cNvPicPr preferRelativeResize="0"/>
          <p:nvPr/>
        </p:nvPicPr>
        <p:blipFill rotWithShape="1">
          <a:blip r:embed="rId4">
            <a:alphaModFix/>
          </a:blip>
          <a:srcRect b="0" l="0" r="0" t="0"/>
          <a:stretch/>
        </p:blipFill>
        <p:spPr>
          <a:xfrm>
            <a:off x="4218898" y="3121800"/>
            <a:ext cx="329375" cy="329375"/>
          </a:xfrm>
          <a:prstGeom prst="rect">
            <a:avLst/>
          </a:prstGeom>
          <a:noFill/>
          <a:ln>
            <a:noFill/>
          </a:ln>
        </p:spPr>
      </p:pic>
      <p:pic>
        <p:nvPicPr>
          <p:cNvPr id="321" name="Google Shape;321;p11"/>
          <p:cNvPicPr preferRelativeResize="0"/>
          <p:nvPr/>
        </p:nvPicPr>
        <p:blipFill rotWithShape="1">
          <a:blip r:embed="rId5">
            <a:alphaModFix/>
          </a:blip>
          <a:srcRect b="0" l="0" r="0" t="0"/>
          <a:stretch/>
        </p:blipFill>
        <p:spPr>
          <a:xfrm>
            <a:off x="5632499" y="3110224"/>
            <a:ext cx="462900" cy="208650"/>
          </a:xfrm>
          <a:prstGeom prst="rect">
            <a:avLst/>
          </a:prstGeom>
          <a:noFill/>
          <a:ln>
            <a:noFill/>
          </a:ln>
        </p:spPr>
      </p:pic>
      <p:sp>
        <p:nvSpPr>
          <p:cNvPr id="322" name="Google Shape;322;p11"/>
          <p:cNvSpPr txBox="1"/>
          <p:nvPr/>
        </p:nvSpPr>
        <p:spPr>
          <a:xfrm>
            <a:off x="1370100" y="4499750"/>
            <a:ext cx="7214400" cy="431100"/>
          </a:xfrm>
          <a:prstGeom prst="rect">
            <a:avLst/>
          </a:prstGeom>
          <a:solidFill>
            <a:srgbClr val="EFEFEF"/>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000000"/>
                </a:solidFill>
                <a:latin typeface="Courier New"/>
                <a:ea typeface="Courier New"/>
                <a:cs typeface="Courier New"/>
                <a:sym typeface="Courier New"/>
              </a:rPr>
              <a:t>Z</a:t>
            </a:r>
            <a:r>
              <a:rPr b="1" baseline="-25000" i="0" lang="en" sz="1600" u="none" cap="none" strike="noStrike">
                <a:solidFill>
                  <a:srgbClr val="000000"/>
                </a:solidFill>
                <a:latin typeface="Courier New"/>
                <a:ea typeface="Courier New"/>
                <a:cs typeface="Courier New"/>
                <a:sym typeface="Courier New"/>
              </a:rPr>
              <a:t>1,2 </a:t>
            </a:r>
            <a:r>
              <a:rPr b="1" i="0" lang="en" sz="1600" u="none" cap="none" strike="noStrike">
                <a:solidFill>
                  <a:srgbClr val="000000"/>
                </a:solidFill>
                <a:latin typeface="Courier New"/>
                <a:ea typeface="Courier New"/>
                <a:cs typeface="Courier New"/>
                <a:sym typeface="Courier New"/>
              </a:rPr>
              <a:t>= (A</a:t>
            </a:r>
            <a:r>
              <a:rPr b="1" baseline="-25000" i="0" lang="en" sz="1600" u="none" cap="none" strike="noStrike">
                <a:solidFill>
                  <a:srgbClr val="000000"/>
                </a:solidFill>
                <a:latin typeface="Courier New"/>
                <a:ea typeface="Courier New"/>
                <a:cs typeface="Courier New"/>
                <a:sym typeface="Courier New"/>
              </a:rPr>
              <a:t>1,2</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1,1</a:t>
            </a:r>
            <a:r>
              <a:rPr b="1" i="0" lang="en" sz="1600" u="none" cap="none" strike="noStrike">
                <a:solidFill>
                  <a:srgbClr val="000000"/>
                </a:solidFill>
                <a:latin typeface="Courier New"/>
                <a:ea typeface="Courier New"/>
                <a:cs typeface="Courier New"/>
                <a:sym typeface="Courier New"/>
              </a:rPr>
              <a:t>) +</a:t>
            </a:r>
            <a:r>
              <a:rPr b="1" baseline="-25000" i="0" lang="en" sz="1600" u="none" cap="none" strike="noStrike">
                <a:solidFill>
                  <a:srgbClr val="000000"/>
                </a:solidFill>
                <a:latin typeface="Courier New"/>
                <a:ea typeface="Courier New"/>
                <a:cs typeface="Courier New"/>
                <a:sym typeface="Courier New"/>
              </a:rPr>
              <a:t> </a:t>
            </a:r>
            <a:r>
              <a:rPr b="1" i="0" lang="en" sz="1600" u="none" cap="none" strike="noStrike">
                <a:solidFill>
                  <a:srgbClr val="000000"/>
                </a:solidFill>
                <a:latin typeface="Courier New"/>
                <a:ea typeface="Courier New"/>
                <a:cs typeface="Courier New"/>
                <a:sym typeface="Courier New"/>
              </a:rPr>
              <a:t>(A</a:t>
            </a:r>
            <a:r>
              <a:rPr b="1" baseline="-25000" i="0" lang="en" sz="1600" u="none" cap="none" strike="noStrike">
                <a:solidFill>
                  <a:srgbClr val="000000"/>
                </a:solidFill>
                <a:latin typeface="Courier New"/>
                <a:ea typeface="Courier New"/>
                <a:cs typeface="Courier New"/>
                <a:sym typeface="Courier New"/>
              </a:rPr>
              <a:t>1,3</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1,2</a:t>
            </a:r>
            <a:r>
              <a:rPr b="1" i="0" lang="en" sz="1600" u="none" cap="none" strike="noStrike">
                <a:solidFill>
                  <a:srgbClr val="000000"/>
                </a:solidFill>
                <a:latin typeface="Courier New"/>
                <a:ea typeface="Courier New"/>
                <a:cs typeface="Courier New"/>
                <a:sym typeface="Courier New"/>
              </a:rPr>
              <a:t>) + (A</a:t>
            </a:r>
            <a:r>
              <a:rPr b="1" baseline="-25000" i="0" lang="en" sz="1600" u="none" cap="none" strike="noStrike">
                <a:solidFill>
                  <a:srgbClr val="000000"/>
                </a:solidFill>
                <a:latin typeface="Courier New"/>
                <a:ea typeface="Courier New"/>
                <a:cs typeface="Courier New"/>
                <a:sym typeface="Courier New"/>
              </a:rPr>
              <a:t>2,2</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2,1</a:t>
            </a:r>
            <a:r>
              <a:rPr b="1" i="0" lang="en" sz="1600" u="none" cap="none" strike="noStrike">
                <a:solidFill>
                  <a:srgbClr val="000000"/>
                </a:solidFill>
                <a:latin typeface="Courier New"/>
                <a:ea typeface="Courier New"/>
                <a:cs typeface="Courier New"/>
                <a:sym typeface="Courier New"/>
              </a:rPr>
              <a:t>) + (A</a:t>
            </a:r>
            <a:r>
              <a:rPr b="1" baseline="-25000" i="0" lang="en" sz="1600" u="none" cap="none" strike="noStrike">
                <a:solidFill>
                  <a:srgbClr val="000000"/>
                </a:solidFill>
                <a:latin typeface="Courier New"/>
                <a:ea typeface="Courier New"/>
                <a:cs typeface="Courier New"/>
                <a:sym typeface="Courier New"/>
              </a:rPr>
              <a:t>2,3</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2,2</a:t>
            </a:r>
            <a:r>
              <a:rPr b="1" i="0" lang="en" sz="1600" u="none" cap="none" strike="noStrike">
                <a:solidFill>
                  <a:srgbClr val="000000"/>
                </a:solidFill>
                <a:latin typeface="Courier New"/>
                <a:ea typeface="Courier New"/>
                <a:cs typeface="Courier New"/>
                <a:sym typeface="Courier New"/>
              </a:rPr>
              <a:t>) + B</a:t>
            </a:r>
            <a:endParaRPr b="1" baseline="-25000" i="0" sz="1600" u="none" cap="none" strike="noStrike">
              <a:solidFill>
                <a:srgbClr val="000000"/>
              </a:solidFill>
              <a:latin typeface="Courier New"/>
              <a:ea typeface="Courier New"/>
              <a:cs typeface="Courier New"/>
              <a:sym typeface="Courier New"/>
            </a:endParaRPr>
          </a:p>
        </p:txBody>
      </p:sp>
      <p:sp>
        <p:nvSpPr>
          <p:cNvPr id="323" name="Google Shape;323;p11"/>
          <p:cNvSpPr txBox="1"/>
          <p:nvPr/>
        </p:nvSpPr>
        <p:spPr>
          <a:xfrm>
            <a:off x="2695575" y="1703825"/>
            <a:ext cx="1486200" cy="43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Stride = 1</a:t>
            </a:r>
            <a:endParaRPr b="1">
              <a:latin typeface="Proxima Nova"/>
              <a:ea typeface="Proxima Nova"/>
              <a:cs typeface="Proxima Nova"/>
              <a:sym typeface="Proxima Nov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36666"/>
              <a:buFont typeface="Arial"/>
              <a:buNone/>
            </a:pPr>
            <a:r>
              <a:rPr lang="en"/>
              <a:t>Convolution</a:t>
            </a:r>
            <a:endParaRPr/>
          </a:p>
        </p:txBody>
      </p:sp>
      <p:sp>
        <p:nvSpPr>
          <p:cNvPr id="329" name="Google Shape;329;p12"/>
          <p:cNvSpPr txBox="1"/>
          <p:nvPr>
            <p:ph idx="1" type="body"/>
          </p:nvPr>
        </p:nvSpPr>
        <p:spPr>
          <a:xfrm>
            <a:off x="311700" y="1152400"/>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Essentially element-wise (Hadamard) multiplications and summations</a:t>
            </a:r>
            <a:endParaRPr>
              <a:solidFill>
                <a:srgbClr val="292929"/>
              </a:solidFill>
            </a:endParaRPr>
          </a:p>
        </p:txBody>
      </p:sp>
      <p:grpSp>
        <p:nvGrpSpPr>
          <p:cNvPr id="330" name="Google Shape;330;p12"/>
          <p:cNvGrpSpPr/>
          <p:nvPr/>
        </p:nvGrpSpPr>
        <p:grpSpPr>
          <a:xfrm>
            <a:off x="797037" y="2230886"/>
            <a:ext cx="1604687" cy="1573806"/>
            <a:chOff x="4284375" y="2507250"/>
            <a:chExt cx="1244715" cy="1262175"/>
          </a:xfrm>
        </p:grpSpPr>
        <p:sp>
          <p:nvSpPr>
            <p:cNvPr id="331" name="Google Shape;331;p12"/>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332" name="Google Shape;332;p12"/>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333" name="Google Shape;333;p12"/>
            <p:cNvSpPr/>
            <p:nvPr/>
          </p:nvSpPr>
          <p:spPr>
            <a:xfrm>
              <a:off x="4906785"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334" name="Google Shape;334;p12"/>
            <p:cNvSpPr/>
            <p:nvPr/>
          </p:nvSpPr>
          <p:spPr>
            <a:xfrm>
              <a:off x="5217990"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335" name="Google Shape;335;p12"/>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336" name="Google Shape;336;p12"/>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337" name="Google Shape;337;p12"/>
            <p:cNvSpPr/>
            <p:nvPr/>
          </p:nvSpPr>
          <p:spPr>
            <a:xfrm>
              <a:off x="4906785"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338" name="Google Shape;338;p12"/>
            <p:cNvSpPr/>
            <p:nvPr/>
          </p:nvSpPr>
          <p:spPr>
            <a:xfrm>
              <a:off x="5217990"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339" name="Google Shape;339;p12"/>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340" name="Google Shape;340;p12"/>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341" name="Google Shape;341;p12"/>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342" name="Google Shape;342;p12"/>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343" name="Google Shape;343;p12"/>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344" name="Google Shape;344;p12"/>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345" name="Google Shape;345;p12"/>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346" name="Google Shape;346;p12"/>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347" name="Google Shape;347;p12"/>
          <p:cNvGrpSpPr/>
          <p:nvPr/>
        </p:nvGrpSpPr>
        <p:grpSpPr>
          <a:xfrm>
            <a:off x="3188087" y="2692924"/>
            <a:ext cx="802305" cy="787028"/>
            <a:chOff x="3352962" y="2571761"/>
            <a:chExt cx="802305" cy="787028"/>
          </a:xfrm>
        </p:grpSpPr>
        <p:sp>
          <p:nvSpPr>
            <p:cNvPr id="348" name="Google Shape;348;p12"/>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349" name="Google Shape;349;p12"/>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350" name="Google Shape;350;p12"/>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351" name="Google Shape;351;p12"/>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352" name="Google Shape;352;p12"/>
          <p:cNvSpPr/>
          <p:nvPr/>
        </p:nvSpPr>
        <p:spPr>
          <a:xfrm>
            <a:off x="4776762" y="2889636"/>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353" name="Google Shape;353;p12"/>
          <p:cNvGrpSpPr/>
          <p:nvPr/>
        </p:nvGrpSpPr>
        <p:grpSpPr>
          <a:xfrm>
            <a:off x="6626262" y="2885049"/>
            <a:ext cx="1203511" cy="398175"/>
            <a:chOff x="6765262" y="2468036"/>
            <a:chExt cx="1203511" cy="398175"/>
          </a:xfrm>
        </p:grpSpPr>
        <p:sp>
          <p:nvSpPr>
            <p:cNvPr id="354" name="Google Shape;354;p12"/>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355" name="Google Shape;355;p12"/>
            <p:cNvSpPr/>
            <p:nvPr/>
          </p:nvSpPr>
          <p:spPr>
            <a:xfrm>
              <a:off x="7166467" y="2472611"/>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356" name="Google Shape;356;p12"/>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grpSp>
      <p:pic>
        <p:nvPicPr>
          <p:cNvPr id="357" name="Google Shape;357;p12"/>
          <p:cNvPicPr preferRelativeResize="0"/>
          <p:nvPr/>
        </p:nvPicPr>
        <p:blipFill rotWithShape="1">
          <a:blip r:embed="rId3">
            <a:alphaModFix/>
          </a:blip>
          <a:srcRect b="0" l="0" r="0" t="0"/>
          <a:stretch/>
        </p:blipFill>
        <p:spPr>
          <a:xfrm>
            <a:off x="2630224" y="2993663"/>
            <a:ext cx="329375" cy="313625"/>
          </a:xfrm>
          <a:prstGeom prst="rect">
            <a:avLst/>
          </a:prstGeom>
          <a:noFill/>
          <a:ln>
            <a:noFill/>
          </a:ln>
        </p:spPr>
      </p:pic>
      <p:pic>
        <p:nvPicPr>
          <p:cNvPr id="358" name="Google Shape;358;p12"/>
          <p:cNvPicPr preferRelativeResize="0"/>
          <p:nvPr/>
        </p:nvPicPr>
        <p:blipFill rotWithShape="1">
          <a:blip r:embed="rId4">
            <a:alphaModFix/>
          </a:blip>
          <a:srcRect b="0" l="0" r="0" t="0"/>
          <a:stretch/>
        </p:blipFill>
        <p:spPr>
          <a:xfrm>
            <a:off x="4218898" y="2985800"/>
            <a:ext cx="329375" cy="329375"/>
          </a:xfrm>
          <a:prstGeom prst="rect">
            <a:avLst/>
          </a:prstGeom>
          <a:noFill/>
          <a:ln>
            <a:noFill/>
          </a:ln>
        </p:spPr>
      </p:pic>
      <p:pic>
        <p:nvPicPr>
          <p:cNvPr id="359" name="Google Shape;359;p12"/>
          <p:cNvPicPr preferRelativeResize="0"/>
          <p:nvPr/>
        </p:nvPicPr>
        <p:blipFill rotWithShape="1">
          <a:blip r:embed="rId5">
            <a:alphaModFix/>
          </a:blip>
          <a:srcRect b="0" l="0" r="0" t="0"/>
          <a:stretch/>
        </p:blipFill>
        <p:spPr>
          <a:xfrm>
            <a:off x="5632499" y="3017749"/>
            <a:ext cx="462900" cy="208650"/>
          </a:xfrm>
          <a:prstGeom prst="rect">
            <a:avLst/>
          </a:prstGeom>
          <a:noFill/>
          <a:ln>
            <a:noFill/>
          </a:ln>
        </p:spPr>
      </p:pic>
      <p:sp>
        <p:nvSpPr>
          <p:cNvPr id="360" name="Google Shape;360;p12"/>
          <p:cNvSpPr txBox="1"/>
          <p:nvPr/>
        </p:nvSpPr>
        <p:spPr>
          <a:xfrm>
            <a:off x="1453050" y="4137700"/>
            <a:ext cx="7048500" cy="431100"/>
          </a:xfrm>
          <a:prstGeom prst="rect">
            <a:avLst/>
          </a:prstGeom>
          <a:solidFill>
            <a:srgbClr val="EFEFEF"/>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000000"/>
                </a:solidFill>
                <a:latin typeface="Courier New"/>
                <a:ea typeface="Courier New"/>
                <a:cs typeface="Courier New"/>
                <a:sym typeface="Courier New"/>
              </a:rPr>
              <a:t>Z</a:t>
            </a:r>
            <a:r>
              <a:rPr b="1" baseline="-25000" i="0" lang="en" sz="1600" u="none" cap="none" strike="noStrike">
                <a:solidFill>
                  <a:srgbClr val="000000"/>
                </a:solidFill>
                <a:latin typeface="Courier New"/>
                <a:ea typeface="Courier New"/>
                <a:cs typeface="Courier New"/>
                <a:sym typeface="Courier New"/>
              </a:rPr>
              <a:t>1,3 </a:t>
            </a:r>
            <a:r>
              <a:rPr b="1" i="0" lang="en" sz="1600" u="none" cap="none" strike="noStrike">
                <a:solidFill>
                  <a:srgbClr val="000000"/>
                </a:solidFill>
                <a:latin typeface="Courier New"/>
                <a:ea typeface="Courier New"/>
                <a:cs typeface="Courier New"/>
                <a:sym typeface="Courier New"/>
              </a:rPr>
              <a:t>= (A</a:t>
            </a:r>
            <a:r>
              <a:rPr b="1" baseline="-25000" i="0" lang="en" sz="1600" u="none" cap="none" strike="noStrike">
                <a:solidFill>
                  <a:srgbClr val="000000"/>
                </a:solidFill>
                <a:latin typeface="Courier New"/>
                <a:ea typeface="Courier New"/>
                <a:cs typeface="Courier New"/>
                <a:sym typeface="Courier New"/>
              </a:rPr>
              <a:t>1,3</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1,1</a:t>
            </a:r>
            <a:r>
              <a:rPr b="1" i="0" lang="en" sz="1600" u="none" cap="none" strike="noStrike">
                <a:solidFill>
                  <a:srgbClr val="000000"/>
                </a:solidFill>
                <a:latin typeface="Courier New"/>
                <a:ea typeface="Courier New"/>
                <a:cs typeface="Courier New"/>
                <a:sym typeface="Courier New"/>
              </a:rPr>
              <a:t>) +</a:t>
            </a:r>
            <a:r>
              <a:rPr b="1" baseline="-25000" i="0" lang="en" sz="1600" u="none" cap="none" strike="noStrike">
                <a:solidFill>
                  <a:srgbClr val="000000"/>
                </a:solidFill>
                <a:latin typeface="Courier New"/>
                <a:ea typeface="Courier New"/>
                <a:cs typeface="Courier New"/>
                <a:sym typeface="Courier New"/>
              </a:rPr>
              <a:t> </a:t>
            </a:r>
            <a:r>
              <a:rPr b="1" i="0" lang="en" sz="1600" u="none" cap="none" strike="noStrike">
                <a:solidFill>
                  <a:srgbClr val="000000"/>
                </a:solidFill>
                <a:latin typeface="Courier New"/>
                <a:ea typeface="Courier New"/>
                <a:cs typeface="Courier New"/>
                <a:sym typeface="Courier New"/>
              </a:rPr>
              <a:t>(A</a:t>
            </a:r>
            <a:r>
              <a:rPr b="1" baseline="-25000" i="0" lang="en" sz="1600" u="none" cap="none" strike="noStrike">
                <a:solidFill>
                  <a:srgbClr val="000000"/>
                </a:solidFill>
                <a:latin typeface="Courier New"/>
                <a:ea typeface="Courier New"/>
                <a:cs typeface="Courier New"/>
                <a:sym typeface="Courier New"/>
              </a:rPr>
              <a:t>1,4</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1,2</a:t>
            </a:r>
            <a:r>
              <a:rPr b="1" i="0" lang="en" sz="1600" u="none" cap="none" strike="noStrike">
                <a:solidFill>
                  <a:srgbClr val="000000"/>
                </a:solidFill>
                <a:latin typeface="Courier New"/>
                <a:ea typeface="Courier New"/>
                <a:cs typeface="Courier New"/>
                <a:sym typeface="Courier New"/>
              </a:rPr>
              <a:t>) + (A</a:t>
            </a:r>
            <a:r>
              <a:rPr b="1" baseline="-25000" i="0" lang="en" sz="1600" u="none" cap="none" strike="noStrike">
                <a:solidFill>
                  <a:srgbClr val="000000"/>
                </a:solidFill>
                <a:latin typeface="Courier New"/>
                <a:ea typeface="Courier New"/>
                <a:cs typeface="Courier New"/>
                <a:sym typeface="Courier New"/>
              </a:rPr>
              <a:t>2,3</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2,1</a:t>
            </a:r>
            <a:r>
              <a:rPr b="1" i="0" lang="en" sz="1600" u="none" cap="none" strike="noStrike">
                <a:solidFill>
                  <a:srgbClr val="000000"/>
                </a:solidFill>
                <a:latin typeface="Courier New"/>
                <a:ea typeface="Courier New"/>
                <a:cs typeface="Courier New"/>
                <a:sym typeface="Courier New"/>
              </a:rPr>
              <a:t>) + (A</a:t>
            </a:r>
            <a:r>
              <a:rPr b="1" baseline="-25000" i="0" lang="en" sz="1600" u="none" cap="none" strike="noStrike">
                <a:solidFill>
                  <a:srgbClr val="000000"/>
                </a:solidFill>
                <a:latin typeface="Courier New"/>
                <a:ea typeface="Courier New"/>
                <a:cs typeface="Courier New"/>
                <a:sym typeface="Courier New"/>
              </a:rPr>
              <a:t>2,4</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2,2</a:t>
            </a:r>
            <a:r>
              <a:rPr b="1" i="0" lang="en" sz="1600" u="none" cap="none" strike="noStrike">
                <a:solidFill>
                  <a:srgbClr val="000000"/>
                </a:solidFill>
                <a:latin typeface="Courier New"/>
                <a:ea typeface="Courier New"/>
                <a:cs typeface="Courier New"/>
                <a:sym typeface="Courier New"/>
              </a:rPr>
              <a:t>) + B</a:t>
            </a:r>
            <a:endParaRPr b="1" baseline="-25000" i="0" sz="1600" u="none" cap="none" strike="noStrike">
              <a:solidFill>
                <a:srgbClr val="000000"/>
              </a:solidFill>
              <a:latin typeface="Courier New"/>
              <a:ea typeface="Courier New"/>
              <a:cs typeface="Courier New"/>
              <a:sym typeface="Courier New"/>
            </a:endParaRPr>
          </a:p>
        </p:txBody>
      </p:sp>
      <p:sp>
        <p:nvSpPr>
          <p:cNvPr id="361" name="Google Shape;361;p12"/>
          <p:cNvSpPr txBox="1"/>
          <p:nvPr/>
        </p:nvSpPr>
        <p:spPr>
          <a:xfrm>
            <a:off x="3132725" y="1733925"/>
            <a:ext cx="1439400" cy="43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Stride = 1</a:t>
            </a:r>
            <a:endParaRPr b="1">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36666"/>
              <a:buFont typeface="Arial"/>
              <a:buNone/>
            </a:pPr>
            <a:r>
              <a:rPr lang="en"/>
              <a:t>Convolution</a:t>
            </a:r>
            <a:endParaRPr/>
          </a:p>
        </p:txBody>
      </p:sp>
      <p:sp>
        <p:nvSpPr>
          <p:cNvPr id="367" name="Google Shape;367;p13"/>
          <p:cNvSpPr txBox="1"/>
          <p:nvPr>
            <p:ph idx="1" type="body"/>
          </p:nvPr>
        </p:nvSpPr>
        <p:spPr>
          <a:xfrm>
            <a:off x="311700" y="1171600"/>
            <a:ext cx="8520600" cy="8478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Essentially element-wise (Hadamard) multiplications and summations</a:t>
            </a:r>
            <a:endParaRPr>
              <a:solidFill>
                <a:srgbClr val="292929"/>
              </a:solidFill>
            </a:endParaRPr>
          </a:p>
        </p:txBody>
      </p:sp>
      <p:grpSp>
        <p:nvGrpSpPr>
          <p:cNvPr id="368" name="Google Shape;368;p13"/>
          <p:cNvGrpSpPr/>
          <p:nvPr/>
        </p:nvGrpSpPr>
        <p:grpSpPr>
          <a:xfrm>
            <a:off x="856816" y="2624361"/>
            <a:ext cx="1604687" cy="1573806"/>
            <a:chOff x="4284375" y="2507250"/>
            <a:chExt cx="1244715" cy="1262175"/>
          </a:xfrm>
        </p:grpSpPr>
        <p:sp>
          <p:nvSpPr>
            <p:cNvPr id="369" name="Google Shape;369;p13"/>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370" name="Google Shape;370;p13"/>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371" name="Google Shape;371;p13"/>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372" name="Google Shape;372;p13"/>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373" name="Google Shape;373;p13"/>
            <p:cNvSpPr/>
            <p:nvPr/>
          </p:nvSpPr>
          <p:spPr>
            <a:xfrm>
              <a:off x="4284375"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374" name="Google Shape;374;p13"/>
            <p:cNvSpPr/>
            <p:nvPr/>
          </p:nvSpPr>
          <p:spPr>
            <a:xfrm>
              <a:off x="4595580"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375" name="Google Shape;375;p13"/>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376" name="Google Shape;376;p13"/>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377" name="Google Shape;377;p13"/>
            <p:cNvSpPr/>
            <p:nvPr/>
          </p:nvSpPr>
          <p:spPr>
            <a:xfrm>
              <a:off x="4284375"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378" name="Google Shape;378;p13"/>
            <p:cNvSpPr/>
            <p:nvPr/>
          </p:nvSpPr>
          <p:spPr>
            <a:xfrm>
              <a:off x="4595580"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379" name="Google Shape;379;p13"/>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380" name="Google Shape;380;p13"/>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381" name="Google Shape;381;p13"/>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382" name="Google Shape;382;p13"/>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383" name="Google Shape;383;p13"/>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384" name="Google Shape;384;p13"/>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385" name="Google Shape;385;p13"/>
          <p:cNvGrpSpPr/>
          <p:nvPr/>
        </p:nvGrpSpPr>
        <p:grpSpPr>
          <a:xfrm>
            <a:off x="3188087" y="3017799"/>
            <a:ext cx="802305" cy="787028"/>
            <a:chOff x="3352962" y="2571761"/>
            <a:chExt cx="802305" cy="787028"/>
          </a:xfrm>
        </p:grpSpPr>
        <p:sp>
          <p:nvSpPr>
            <p:cNvPr id="386" name="Google Shape;386;p13"/>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387" name="Google Shape;387;p13"/>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388" name="Google Shape;388;p13"/>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389" name="Google Shape;389;p13"/>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390" name="Google Shape;390;p13"/>
          <p:cNvSpPr/>
          <p:nvPr/>
        </p:nvSpPr>
        <p:spPr>
          <a:xfrm>
            <a:off x="4776762" y="3214474"/>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391" name="Google Shape;391;p13"/>
          <p:cNvGrpSpPr/>
          <p:nvPr/>
        </p:nvGrpSpPr>
        <p:grpSpPr>
          <a:xfrm>
            <a:off x="6650012" y="3017749"/>
            <a:ext cx="1203511" cy="787028"/>
            <a:chOff x="6765262" y="2468036"/>
            <a:chExt cx="1203511" cy="787028"/>
          </a:xfrm>
        </p:grpSpPr>
        <p:sp>
          <p:nvSpPr>
            <p:cNvPr id="392" name="Google Shape;392;p13"/>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393" name="Google Shape;393;p13"/>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394" name="Google Shape;394;p13"/>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395" name="Google Shape;395;p13"/>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grpSp>
      <p:pic>
        <p:nvPicPr>
          <p:cNvPr id="396" name="Google Shape;396;p13"/>
          <p:cNvPicPr preferRelativeResize="0"/>
          <p:nvPr/>
        </p:nvPicPr>
        <p:blipFill rotWithShape="1">
          <a:blip r:embed="rId3">
            <a:alphaModFix/>
          </a:blip>
          <a:srcRect b="0" l="0" r="0" t="0"/>
          <a:stretch/>
        </p:blipFill>
        <p:spPr>
          <a:xfrm>
            <a:off x="2692262" y="3254538"/>
            <a:ext cx="329375" cy="313625"/>
          </a:xfrm>
          <a:prstGeom prst="rect">
            <a:avLst/>
          </a:prstGeom>
          <a:noFill/>
          <a:ln>
            <a:noFill/>
          </a:ln>
        </p:spPr>
      </p:pic>
      <p:pic>
        <p:nvPicPr>
          <p:cNvPr id="397" name="Google Shape;397;p13"/>
          <p:cNvPicPr preferRelativeResize="0"/>
          <p:nvPr/>
        </p:nvPicPr>
        <p:blipFill rotWithShape="1">
          <a:blip r:embed="rId4">
            <a:alphaModFix/>
          </a:blip>
          <a:srcRect b="0" l="0" r="0" t="0"/>
          <a:stretch/>
        </p:blipFill>
        <p:spPr>
          <a:xfrm>
            <a:off x="4218886" y="3246575"/>
            <a:ext cx="329375" cy="329375"/>
          </a:xfrm>
          <a:prstGeom prst="rect">
            <a:avLst/>
          </a:prstGeom>
          <a:noFill/>
          <a:ln>
            <a:noFill/>
          </a:ln>
        </p:spPr>
      </p:pic>
      <p:pic>
        <p:nvPicPr>
          <p:cNvPr id="398" name="Google Shape;398;p13"/>
          <p:cNvPicPr preferRelativeResize="0"/>
          <p:nvPr/>
        </p:nvPicPr>
        <p:blipFill rotWithShape="1">
          <a:blip r:embed="rId5">
            <a:alphaModFix/>
          </a:blip>
          <a:srcRect b="0" l="0" r="0" t="0"/>
          <a:stretch/>
        </p:blipFill>
        <p:spPr>
          <a:xfrm>
            <a:off x="5644374" y="3283324"/>
            <a:ext cx="462900" cy="208650"/>
          </a:xfrm>
          <a:prstGeom prst="rect">
            <a:avLst/>
          </a:prstGeom>
          <a:noFill/>
          <a:ln>
            <a:noFill/>
          </a:ln>
        </p:spPr>
      </p:pic>
      <p:sp>
        <p:nvSpPr>
          <p:cNvPr id="399" name="Google Shape;399;p13"/>
          <p:cNvSpPr txBox="1"/>
          <p:nvPr/>
        </p:nvSpPr>
        <p:spPr>
          <a:xfrm>
            <a:off x="3132725" y="1821350"/>
            <a:ext cx="1806900" cy="51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Stride = 1</a:t>
            </a:r>
            <a:endParaRPr b="1">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36666"/>
              <a:buFont typeface="Arial"/>
              <a:buNone/>
            </a:pPr>
            <a:r>
              <a:rPr lang="en"/>
              <a:t>Convolution</a:t>
            </a:r>
            <a:endParaRPr/>
          </a:p>
        </p:txBody>
      </p:sp>
      <p:sp>
        <p:nvSpPr>
          <p:cNvPr id="405" name="Google Shape;405;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Essentially </a:t>
            </a:r>
            <a:r>
              <a:rPr lang="en">
                <a:solidFill>
                  <a:srgbClr val="292929"/>
                </a:solidFill>
              </a:rPr>
              <a:t>element</a:t>
            </a:r>
            <a:r>
              <a:rPr lang="en">
                <a:solidFill>
                  <a:srgbClr val="292929"/>
                </a:solidFill>
              </a:rPr>
              <a:t>-wise (Hadamard) multiplications and summations</a:t>
            </a:r>
            <a:endParaRPr>
              <a:solidFill>
                <a:srgbClr val="292929"/>
              </a:solidFill>
            </a:endParaRPr>
          </a:p>
        </p:txBody>
      </p:sp>
      <p:grpSp>
        <p:nvGrpSpPr>
          <p:cNvPr id="406" name="Google Shape;406;p14"/>
          <p:cNvGrpSpPr/>
          <p:nvPr/>
        </p:nvGrpSpPr>
        <p:grpSpPr>
          <a:xfrm>
            <a:off x="844937" y="2820986"/>
            <a:ext cx="1604687" cy="1573806"/>
            <a:chOff x="4284375" y="2507250"/>
            <a:chExt cx="1244715" cy="1262175"/>
          </a:xfrm>
        </p:grpSpPr>
        <p:sp>
          <p:nvSpPr>
            <p:cNvPr id="407" name="Google Shape;407;p14"/>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408" name="Google Shape;408;p14"/>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409" name="Google Shape;409;p14"/>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410" name="Google Shape;410;p14"/>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411" name="Google Shape;411;p14"/>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412" name="Google Shape;412;p14"/>
            <p:cNvSpPr/>
            <p:nvPr/>
          </p:nvSpPr>
          <p:spPr>
            <a:xfrm>
              <a:off x="4595580"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413" name="Google Shape;413;p14"/>
            <p:cNvSpPr/>
            <p:nvPr/>
          </p:nvSpPr>
          <p:spPr>
            <a:xfrm>
              <a:off x="4906785"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414" name="Google Shape;414;p14"/>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415" name="Google Shape;415;p14"/>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416" name="Google Shape;416;p14"/>
            <p:cNvSpPr/>
            <p:nvPr/>
          </p:nvSpPr>
          <p:spPr>
            <a:xfrm>
              <a:off x="4595580"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417" name="Google Shape;417;p14"/>
            <p:cNvSpPr/>
            <p:nvPr/>
          </p:nvSpPr>
          <p:spPr>
            <a:xfrm>
              <a:off x="4906785"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418" name="Google Shape;418;p14"/>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419" name="Google Shape;419;p14"/>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420" name="Google Shape;420;p14"/>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421" name="Google Shape;421;p14"/>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422" name="Google Shape;422;p14"/>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423" name="Google Shape;423;p14"/>
          <p:cNvGrpSpPr/>
          <p:nvPr/>
        </p:nvGrpSpPr>
        <p:grpSpPr>
          <a:xfrm>
            <a:off x="3188087" y="3214424"/>
            <a:ext cx="802305" cy="787028"/>
            <a:chOff x="3352962" y="2571761"/>
            <a:chExt cx="802305" cy="787028"/>
          </a:xfrm>
        </p:grpSpPr>
        <p:sp>
          <p:nvSpPr>
            <p:cNvPr id="424" name="Google Shape;424;p14"/>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425" name="Google Shape;425;p14"/>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426" name="Google Shape;426;p14"/>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427" name="Google Shape;427;p14"/>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428" name="Google Shape;428;p14"/>
          <p:cNvSpPr/>
          <p:nvPr/>
        </p:nvSpPr>
        <p:spPr>
          <a:xfrm>
            <a:off x="4776762" y="3411099"/>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429" name="Google Shape;429;p14"/>
          <p:cNvGrpSpPr/>
          <p:nvPr/>
        </p:nvGrpSpPr>
        <p:grpSpPr>
          <a:xfrm>
            <a:off x="6650012" y="3017749"/>
            <a:ext cx="1203511" cy="787028"/>
            <a:chOff x="6765262" y="2468036"/>
            <a:chExt cx="1203511" cy="787028"/>
          </a:xfrm>
        </p:grpSpPr>
        <p:sp>
          <p:nvSpPr>
            <p:cNvPr id="430" name="Google Shape;430;p14"/>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431" name="Google Shape;431;p14"/>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432" name="Google Shape;432;p14"/>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433" name="Google Shape;433;p14"/>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434" name="Google Shape;434;p14"/>
            <p:cNvSpPr/>
            <p:nvPr/>
          </p:nvSpPr>
          <p:spPr>
            <a:xfrm>
              <a:off x="7166467"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pic>
        <p:nvPicPr>
          <p:cNvPr id="435" name="Google Shape;435;p14"/>
          <p:cNvPicPr preferRelativeResize="0"/>
          <p:nvPr/>
        </p:nvPicPr>
        <p:blipFill rotWithShape="1">
          <a:blip r:embed="rId3">
            <a:alphaModFix/>
          </a:blip>
          <a:srcRect b="0" l="0" r="0" t="0"/>
          <a:stretch/>
        </p:blipFill>
        <p:spPr>
          <a:xfrm>
            <a:off x="2692262" y="3451163"/>
            <a:ext cx="329375" cy="313625"/>
          </a:xfrm>
          <a:prstGeom prst="rect">
            <a:avLst/>
          </a:prstGeom>
          <a:noFill/>
          <a:ln>
            <a:noFill/>
          </a:ln>
        </p:spPr>
      </p:pic>
      <p:pic>
        <p:nvPicPr>
          <p:cNvPr id="436" name="Google Shape;436;p14"/>
          <p:cNvPicPr preferRelativeResize="0"/>
          <p:nvPr/>
        </p:nvPicPr>
        <p:blipFill rotWithShape="1">
          <a:blip r:embed="rId4">
            <a:alphaModFix/>
          </a:blip>
          <a:srcRect b="0" l="0" r="0" t="0"/>
          <a:stretch/>
        </p:blipFill>
        <p:spPr>
          <a:xfrm>
            <a:off x="4218886" y="3443200"/>
            <a:ext cx="329375" cy="329375"/>
          </a:xfrm>
          <a:prstGeom prst="rect">
            <a:avLst/>
          </a:prstGeom>
          <a:noFill/>
          <a:ln>
            <a:noFill/>
          </a:ln>
        </p:spPr>
      </p:pic>
      <p:pic>
        <p:nvPicPr>
          <p:cNvPr id="437" name="Google Shape;437;p14"/>
          <p:cNvPicPr preferRelativeResize="0"/>
          <p:nvPr/>
        </p:nvPicPr>
        <p:blipFill rotWithShape="1">
          <a:blip r:embed="rId5">
            <a:alphaModFix/>
          </a:blip>
          <a:srcRect b="0" l="0" r="0" t="0"/>
          <a:stretch/>
        </p:blipFill>
        <p:spPr>
          <a:xfrm>
            <a:off x="5644374" y="3479949"/>
            <a:ext cx="462900" cy="208650"/>
          </a:xfrm>
          <a:prstGeom prst="rect">
            <a:avLst/>
          </a:prstGeom>
          <a:noFill/>
          <a:ln>
            <a:noFill/>
          </a:ln>
        </p:spPr>
      </p:pic>
      <p:sp>
        <p:nvSpPr>
          <p:cNvPr id="438" name="Google Shape;438;p14"/>
          <p:cNvSpPr txBox="1"/>
          <p:nvPr/>
        </p:nvSpPr>
        <p:spPr>
          <a:xfrm>
            <a:off x="3212875" y="2039925"/>
            <a:ext cx="1398900" cy="46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Stride = 1</a:t>
            </a:r>
            <a:endParaRPr b="1">
              <a:latin typeface="Proxima Nova"/>
              <a:ea typeface="Proxima Nova"/>
              <a:cs typeface="Proxima Nova"/>
              <a:sym typeface="Proxima Nov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Convolution</a:t>
            </a:r>
            <a:endParaRPr/>
          </a:p>
        </p:txBody>
      </p:sp>
      <p:sp>
        <p:nvSpPr>
          <p:cNvPr id="444" name="Google Shape;444;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Essentially element-wise (Hadamard) multiplications and summations</a:t>
            </a:r>
            <a:endParaRPr>
              <a:solidFill>
                <a:srgbClr val="292929"/>
              </a:solidFill>
            </a:endParaRPr>
          </a:p>
        </p:txBody>
      </p:sp>
      <p:grpSp>
        <p:nvGrpSpPr>
          <p:cNvPr id="445" name="Google Shape;445;p15"/>
          <p:cNvGrpSpPr/>
          <p:nvPr/>
        </p:nvGrpSpPr>
        <p:grpSpPr>
          <a:xfrm>
            <a:off x="844937" y="2820986"/>
            <a:ext cx="1604687" cy="1573806"/>
            <a:chOff x="4284375" y="2507250"/>
            <a:chExt cx="1244715" cy="1262175"/>
          </a:xfrm>
        </p:grpSpPr>
        <p:sp>
          <p:nvSpPr>
            <p:cNvPr id="446" name="Google Shape;446;p15"/>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447" name="Google Shape;447;p15"/>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448" name="Google Shape;448;p15"/>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449" name="Google Shape;449;p15"/>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450" name="Google Shape;450;p15"/>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451" name="Google Shape;451;p15"/>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452" name="Google Shape;452;p15"/>
            <p:cNvSpPr/>
            <p:nvPr/>
          </p:nvSpPr>
          <p:spPr>
            <a:xfrm>
              <a:off x="4906785"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453" name="Google Shape;453;p15"/>
            <p:cNvSpPr/>
            <p:nvPr/>
          </p:nvSpPr>
          <p:spPr>
            <a:xfrm>
              <a:off x="5217990"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454" name="Google Shape;454;p15"/>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455" name="Google Shape;455;p15"/>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456" name="Google Shape;456;p15"/>
            <p:cNvSpPr/>
            <p:nvPr/>
          </p:nvSpPr>
          <p:spPr>
            <a:xfrm>
              <a:off x="4906785"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457" name="Google Shape;457;p15"/>
            <p:cNvSpPr/>
            <p:nvPr/>
          </p:nvSpPr>
          <p:spPr>
            <a:xfrm>
              <a:off x="5217990"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458" name="Google Shape;458;p15"/>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459" name="Google Shape;459;p15"/>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460" name="Google Shape;460;p15"/>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461" name="Google Shape;461;p15"/>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462" name="Google Shape;462;p15"/>
          <p:cNvGrpSpPr/>
          <p:nvPr/>
        </p:nvGrpSpPr>
        <p:grpSpPr>
          <a:xfrm>
            <a:off x="3188087" y="3214424"/>
            <a:ext cx="802305" cy="787028"/>
            <a:chOff x="3352962" y="2571761"/>
            <a:chExt cx="802305" cy="787028"/>
          </a:xfrm>
        </p:grpSpPr>
        <p:sp>
          <p:nvSpPr>
            <p:cNvPr id="463" name="Google Shape;463;p15"/>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464" name="Google Shape;464;p15"/>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465" name="Google Shape;465;p15"/>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466" name="Google Shape;466;p15"/>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467" name="Google Shape;467;p15"/>
          <p:cNvSpPr/>
          <p:nvPr/>
        </p:nvSpPr>
        <p:spPr>
          <a:xfrm>
            <a:off x="4776762" y="3411099"/>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468" name="Google Shape;468;p15"/>
          <p:cNvGrpSpPr/>
          <p:nvPr/>
        </p:nvGrpSpPr>
        <p:grpSpPr>
          <a:xfrm>
            <a:off x="6650012" y="3017749"/>
            <a:ext cx="1203511" cy="787028"/>
            <a:chOff x="6765262" y="2468036"/>
            <a:chExt cx="1203511" cy="787028"/>
          </a:xfrm>
        </p:grpSpPr>
        <p:sp>
          <p:nvSpPr>
            <p:cNvPr id="469" name="Google Shape;469;p15"/>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470" name="Google Shape;470;p15"/>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471" name="Google Shape;471;p15"/>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472" name="Google Shape;472;p15"/>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473" name="Google Shape;473;p15"/>
            <p:cNvSpPr/>
            <p:nvPr/>
          </p:nvSpPr>
          <p:spPr>
            <a:xfrm>
              <a:off x="7166467"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474" name="Google Shape;474;p15"/>
            <p:cNvSpPr/>
            <p:nvPr/>
          </p:nvSpPr>
          <p:spPr>
            <a:xfrm>
              <a:off x="7567673"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grpSp>
      <p:pic>
        <p:nvPicPr>
          <p:cNvPr id="475" name="Google Shape;475;p15"/>
          <p:cNvPicPr preferRelativeResize="0"/>
          <p:nvPr/>
        </p:nvPicPr>
        <p:blipFill rotWithShape="1">
          <a:blip r:embed="rId3">
            <a:alphaModFix/>
          </a:blip>
          <a:srcRect b="0" l="0" r="0" t="0"/>
          <a:stretch/>
        </p:blipFill>
        <p:spPr>
          <a:xfrm>
            <a:off x="2692262" y="3451163"/>
            <a:ext cx="329375" cy="313625"/>
          </a:xfrm>
          <a:prstGeom prst="rect">
            <a:avLst/>
          </a:prstGeom>
          <a:noFill/>
          <a:ln>
            <a:noFill/>
          </a:ln>
        </p:spPr>
      </p:pic>
      <p:pic>
        <p:nvPicPr>
          <p:cNvPr id="476" name="Google Shape;476;p15"/>
          <p:cNvPicPr preferRelativeResize="0"/>
          <p:nvPr/>
        </p:nvPicPr>
        <p:blipFill rotWithShape="1">
          <a:blip r:embed="rId4">
            <a:alphaModFix/>
          </a:blip>
          <a:srcRect b="0" l="0" r="0" t="0"/>
          <a:stretch/>
        </p:blipFill>
        <p:spPr>
          <a:xfrm>
            <a:off x="4218886" y="3443200"/>
            <a:ext cx="329375" cy="329375"/>
          </a:xfrm>
          <a:prstGeom prst="rect">
            <a:avLst/>
          </a:prstGeom>
          <a:noFill/>
          <a:ln>
            <a:noFill/>
          </a:ln>
        </p:spPr>
      </p:pic>
      <p:pic>
        <p:nvPicPr>
          <p:cNvPr id="477" name="Google Shape;477;p15"/>
          <p:cNvPicPr preferRelativeResize="0"/>
          <p:nvPr/>
        </p:nvPicPr>
        <p:blipFill rotWithShape="1">
          <a:blip r:embed="rId5">
            <a:alphaModFix/>
          </a:blip>
          <a:srcRect b="0" l="0" r="0" t="0"/>
          <a:stretch/>
        </p:blipFill>
        <p:spPr>
          <a:xfrm>
            <a:off x="5644374" y="3479949"/>
            <a:ext cx="462900" cy="208650"/>
          </a:xfrm>
          <a:prstGeom prst="rect">
            <a:avLst/>
          </a:prstGeom>
          <a:noFill/>
          <a:ln>
            <a:noFill/>
          </a:ln>
        </p:spPr>
      </p:pic>
      <p:sp>
        <p:nvSpPr>
          <p:cNvPr id="478" name="Google Shape;478;p15"/>
          <p:cNvSpPr txBox="1"/>
          <p:nvPr/>
        </p:nvSpPr>
        <p:spPr>
          <a:xfrm>
            <a:off x="2987025" y="1901500"/>
            <a:ext cx="1428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Stride = 1</a:t>
            </a:r>
            <a:endParaRPr b="1">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What is an image?</a:t>
            </a:r>
            <a:endParaRPr/>
          </a:p>
        </p:txBody>
      </p:sp>
      <p:sp>
        <p:nvSpPr>
          <p:cNvPr id="65" name="Google Shape;65;p2"/>
          <p:cNvSpPr txBox="1"/>
          <p:nvPr>
            <p:ph idx="1" type="body"/>
          </p:nvPr>
        </p:nvSpPr>
        <p:spPr>
          <a:xfrm>
            <a:off x="973500" y="1430900"/>
            <a:ext cx="7505700" cy="2448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A visual representation </a:t>
            </a:r>
            <a:endParaRPr/>
          </a:p>
        </p:txBody>
      </p:sp>
      <p:pic>
        <p:nvPicPr>
          <p:cNvPr id="66" name="Google Shape;66;p2"/>
          <p:cNvPicPr preferRelativeResize="0"/>
          <p:nvPr/>
        </p:nvPicPr>
        <p:blipFill rotWithShape="1">
          <a:blip r:embed="rId3">
            <a:alphaModFix/>
          </a:blip>
          <a:srcRect b="0" l="0" r="0" t="0"/>
          <a:stretch/>
        </p:blipFill>
        <p:spPr>
          <a:xfrm>
            <a:off x="973500" y="1977825"/>
            <a:ext cx="1672001" cy="2261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Convolution</a:t>
            </a:r>
            <a:endParaRPr/>
          </a:p>
        </p:txBody>
      </p:sp>
      <p:sp>
        <p:nvSpPr>
          <p:cNvPr id="484" name="Google Shape;484;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Essentially element-wise (Hadamard) multiplications and summations</a:t>
            </a:r>
            <a:endParaRPr>
              <a:solidFill>
                <a:srgbClr val="292929"/>
              </a:solidFill>
            </a:endParaRPr>
          </a:p>
        </p:txBody>
      </p:sp>
      <p:grpSp>
        <p:nvGrpSpPr>
          <p:cNvPr id="485" name="Google Shape;485;p16"/>
          <p:cNvGrpSpPr/>
          <p:nvPr/>
        </p:nvGrpSpPr>
        <p:grpSpPr>
          <a:xfrm>
            <a:off x="844937" y="2820986"/>
            <a:ext cx="1604687" cy="1573806"/>
            <a:chOff x="4284375" y="2507250"/>
            <a:chExt cx="1244715" cy="1262175"/>
          </a:xfrm>
        </p:grpSpPr>
        <p:sp>
          <p:nvSpPr>
            <p:cNvPr id="486" name="Google Shape;486;p16"/>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487" name="Google Shape;487;p16"/>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488" name="Google Shape;488;p16"/>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489" name="Google Shape;489;p16"/>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490" name="Google Shape;490;p16"/>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491" name="Google Shape;491;p16"/>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492" name="Google Shape;492;p16"/>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493" name="Google Shape;493;p16"/>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494" name="Google Shape;494;p16"/>
            <p:cNvSpPr/>
            <p:nvPr/>
          </p:nvSpPr>
          <p:spPr>
            <a:xfrm>
              <a:off x="4284375"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495" name="Google Shape;495;p16"/>
            <p:cNvSpPr/>
            <p:nvPr/>
          </p:nvSpPr>
          <p:spPr>
            <a:xfrm>
              <a:off x="4595580"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496" name="Google Shape;496;p16"/>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497" name="Google Shape;497;p16"/>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498" name="Google Shape;498;p16"/>
            <p:cNvSpPr/>
            <p:nvPr/>
          </p:nvSpPr>
          <p:spPr>
            <a:xfrm>
              <a:off x="4284375"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499" name="Google Shape;499;p16"/>
            <p:cNvSpPr/>
            <p:nvPr/>
          </p:nvSpPr>
          <p:spPr>
            <a:xfrm>
              <a:off x="4595580"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500" name="Google Shape;500;p16"/>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501" name="Google Shape;501;p16"/>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502" name="Google Shape;502;p16"/>
          <p:cNvGrpSpPr/>
          <p:nvPr/>
        </p:nvGrpSpPr>
        <p:grpSpPr>
          <a:xfrm>
            <a:off x="3188087" y="3214424"/>
            <a:ext cx="802305" cy="787028"/>
            <a:chOff x="3352962" y="2571761"/>
            <a:chExt cx="802305" cy="787028"/>
          </a:xfrm>
        </p:grpSpPr>
        <p:sp>
          <p:nvSpPr>
            <p:cNvPr id="503" name="Google Shape;503;p16"/>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504" name="Google Shape;504;p16"/>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505" name="Google Shape;505;p16"/>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506" name="Google Shape;506;p16"/>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507" name="Google Shape;507;p16"/>
          <p:cNvSpPr/>
          <p:nvPr/>
        </p:nvSpPr>
        <p:spPr>
          <a:xfrm>
            <a:off x="4776762" y="3411099"/>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508" name="Google Shape;508;p16"/>
          <p:cNvGrpSpPr/>
          <p:nvPr/>
        </p:nvGrpSpPr>
        <p:grpSpPr>
          <a:xfrm>
            <a:off x="6650012" y="3017749"/>
            <a:ext cx="1203511" cy="1180457"/>
            <a:chOff x="6765262" y="2468036"/>
            <a:chExt cx="1203511" cy="1180457"/>
          </a:xfrm>
        </p:grpSpPr>
        <p:sp>
          <p:nvSpPr>
            <p:cNvPr id="509" name="Google Shape;509;p16"/>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510" name="Google Shape;510;p16"/>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511" name="Google Shape;511;p16"/>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512" name="Google Shape;512;p16"/>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513" name="Google Shape;513;p16"/>
            <p:cNvSpPr/>
            <p:nvPr/>
          </p:nvSpPr>
          <p:spPr>
            <a:xfrm>
              <a:off x="7166467"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514" name="Google Shape;514;p16"/>
            <p:cNvSpPr/>
            <p:nvPr/>
          </p:nvSpPr>
          <p:spPr>
            <a:xfrm>
              <a:off x="7567673"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515" name="Google Shape;515;p16"/>
            <p:cNvSpPr/>
            <p:nvPr/>
          </p:nvSpPr>
          <p:spPr>
            <a:xfrm>
              <a:off x="6765262"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grpSp>
      <p:pic>
        <p:nvPicPr>
          <p:cNvPr id="516" name="Google Shape;516;p16"/>
          <p:cNvPicPr preferRelativeResize="0"/>
          <p:nvPr/>
        </p:nvPicPr>
        <p:blipFill rotWithShape="1">
          <a:blip r:embed="rId3">
            <a:alphaModFix/>
          </a:blip>
          <a:srcRect b="0" l="0" r="0" t="0"/>
          <a:stretch/>
        </p:blipFill>
        <p:spPr>
          <a:xfrm>
            <a:off x="2692262" y="3451163"/>
            <a:ext cx="329375" cy="313625"/>
          </a:xfrm>
          <a:prstGeom prst="rect">
            <a:avLst/>
          </a:prstGeom>
          <a:noFill/>
          <a:ln>
            <a:noFill/>
          </a:ln>
        </p:spPr>
      </p:pic>
      <p:pic>
        <p:nvPicPr>
          <p:cNvPr id="517" name="Google Shape;517;p16"/>
          <p:cNvPicPr preferRelativeResize="0"/>
          <p:nvPr/>
        </p:nvPicPr>
        <p:blipFill rotWithShape="1">
          <a:blip r:embed="rId4">
            <a:alphaModFix/>
          </a:blip>
          <a:srcRect b="0" l="0" r="0" t="0"/>
          <a:stretch/>
        </p:blipFill>
        <p:spPr>
          <a:xfrm>
            <a:off x="4218886" y="3443200"/>
            <a:ext cx="329375" cy="329375"/>
          </a:xfrm>
          <a:prstGeom prst="rect">
            <a:avLst/>
          </a:prstGeom>
          <a:noFill/>
          <a:ln>
            <a:noFill/>
          </a:ln>
        </p:spPr>
      </p:pic>
      <p:pic>
        <p:nvPicPr>
          <p:cNvPr id="518" name="Google Shape;518;p16"/>
          <p:cNvPicPr preferRelativeResize="0"/>
          <p:nvPr/>
        </p:nvPicPr>
        <p:blipFill rotWithShape="1">
          <a:blip r:embed="rId5">
            <a:alphaModFix/>
          </a:blip>
          <a:srcRect b="0" l="0" r="0" t="0"/>
          <a:stretch/>
        </p:blipFill>
        <p:spPr>
          <a:xfrm>
            <a:off x="5644374" y="3479949"/>
            <a:ext cx="462900" cy="208650"/>
          </a:xfrm>
          <a:prstGeom prst="rect">
            <a:avLst/>
          </a:prstGeom>
          <a:noFill/>
          <a:ln>
            <a:noFill/>
          </a:ln>
        </p:spPr>
      </p:pic>
      <p:sp>
        <p:nvSpPr>
          <p:cNvPr id="519" name="Google Shape;519;p16"/>
          <p:cNvSpPr txBox="1"/>
          <p:nvPr/>
        </p:nvSpPr>
        <p:spPr>
          <a:xfrm>
            <a:off x="2841300" y="1916075"/>
            <a:ext cx="1551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Stride = 1</a:t>
            </a:r>
            <a:endParaRPr b="1">
              <a:latin typeface="Proxima Nova"/>
              <a:ea typeface="Proxima Nova"/>
              <a:cs typeface="Proxima Nova"/>
              <a:sym typeface="Proxima Nov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Convolution</a:t>
            </a:r>
            <a:endParaRPr/>
          </a:p>
        </p:txBody>
      </p:sp>
      <p:sp>
        <p:nvSpPr>
          <p:cNvPr id="525" name="Google Shape;525;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Essentially element-wise (Hadamard) multiplications and summations</a:t>
            </a:r>
            <a:endParaRPr>
              <a:solidFill>
                <a:srgbClr val="292929"/>
              </a:solidFill>
            </a:endParaRPr>
          </a:p>
        </p:txBody>
      </p:sp>
      <p:grpSp>
        <p:nvGrpSpPr>
          <p:cNvPr id="526" name="Google Shape;526;p17"/>
          <p:cNvGrpSpPr/>
          <p:nvPr/>
        </p:nvGrpSpPr>
        <p:grpSpPr>
          <a:xfrm>
            <a:off x="844937" y="2820986"/>
            <a:ext cx="1604687" cy="1573806"/>
            <a:chOff x="4284375" y="2507250"/>
            <a:chExt cx="1244715" cy="1262175"/>
          </a:xfrm>
        </p:grpSpPr>
        <p:sp>
          <p:nvSpPr>
            <p:cNvPr id="527" name="Google Shape;527;p17"/>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528" name="Google Shape;528;p17"/>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529" name="Google Shape;529;p17"/>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530" name="Google Shape;530;p17"/>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531" name="Google Shape;531;p17"/>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532" name="Google Shape;532;p17"/>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533" name="Google Shape;533;p17"/>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534" name="Google Shape;534;p17"/>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535" name="Google Shape;535;p17"/>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536" name="Google Shape;536;p17"/>
            <p:cNvSpPr/>
            <p:nvPr/>
          </p:nvSpPr>
          <p:spPr>
            <a:xfrm>
              <a:off x="4595580"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537" name="Google Shape;537;p17"/>
            <p:cNvSpPr/>
            <p:nvPr/>
          </p:nvSpPr>
          <p:spPr>
            <a:xfrm>
              <a:off x="4906785"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538" name="Google Shape;538;p17"/>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539" name="Google Shape;539;p17"/>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540" name="Google Shape;540;p17"/>
            <p:cNvSpPr/>
            <p:nvPr/>
          </p:nvSpPr>
          <p:spPr>
            <a:xfrm>
              <a:off x="4595580"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541" name="Google Shape;541;p17"/>
            <p:cNvSpPr/>
            <p:nvPr/>
          </p:nvSpPr>
          <p:spPr>
            <a:xfrm>
              <a:off x="4906785"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542" name="Google Shape;542;p17"/>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543" name="Google Shape;543;p17"/>
          <p:cNvGrpSpPr/>
          <p:nvPr/>
        </p:nvGrpSpPr>
        <p:grpSpPr>
          <a:xfrm>
            <a:off x="3188087" y="3214424"/>
            <a:ext cx="802305" cy="787028"/>
            <a:chOff x="3352962" y="2571761"/>
            <a:chExt cx="802305" cy="787028"/>
          </a:xfrm>
        </p:grpSpPr>
        <p:sp>
          <p:nvSpPr>
            <p:cNvPr id="544" name="Google Shape;544;p17"/>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545" name="Google Shape;545;p17"/>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546" name="Google Shape;546;p17"/>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547" name="Google Shape;547;p17"/>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548" name="Google Shape;548;p17"/>
          <p:cNvSpPr/>
          <p:nvPr/>
        </p:nvSpPr>
        <p:spPr>
          <a:xfrm>
            <a:off x="4776762" y="3411099"/>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549" name="Google Shape;549;p17"/>
          <p:cNvGrpSpPr/>
          <p:nvPr/>
        </p:nvGrpSpPr>
        <p:grpSpPr>
          <a:xfrm>
            <a:off x="6650012" y="3017749"/>
            <a:ext cx="1203511" cy="1180457"/>
            <a:chOff x="6765262" y="2468036"/>
            <a:chExt cx="1203511" cy="1180457"/>
          </a:xfrm>
        </p:grpSpPr>
        <p:sp>
          <p:nvSpPr>
            <p:cNvPr id="550" name="Google Shape;550;p17"/>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551" name="Google Shape;551;p17"/>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552" name="Google Shape;552;p17"/>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553" name="Google Shape;553;p17"/>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554" name="Google Shape;554;p17"/>
            <p:cNvSpPr/>
            <p:nvPr/>
          </p:nvSpPr>
          <p:spPr>
            <a:xfrm>
              <a:off x="7166467"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555" name="Google Shape;555;p17"/>
            <p:cNvSpPr/>
            <p:nvPr/>
          </p:nvSpPr>
          <p:spPr>
            <a:xfrm>
              <a:off x="7567673"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556" name="Google Shape;556;p17"/>
            <p:cNvSpPr/>
            <p:nvPr/>
          </p:nvSpPr>
          <p:spPr>
            <a:xfrm>
              <a:off x="6765262"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557" name="Google Shape;557;p17"/>
            <p:cNvSpPr/>
            <p:nvPr/>
          </p:nvSpPr>
          <p:spPr>
            <a:xfrm>
              <a:off x="7166467"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grpSp>
      <p:pic>
        <p:nvPicPr>
          <p:cNvPr id="558" name="Google Shape;558;p17"/>
          <p:cNvPicPr preferRelativeResize="0"/>
          <p:nvPr/>
        </p:nvPicPr>
        <p:blipFill rotWithShape="1">
          <a:blip r:embed="rId3">
            <a:alphaModFix/>
          </a:blip>
          <a:srcRect b="0" l="0" r="0" t="0"/>
          <a:stretch/>
        </p:blipFill>
        <p:spPr>
          <a:xfrm>
            <a:off x="2692262" y="3451163"/>
            <a:ext cx="329375" cy="313625"/>
          </a:xfrm>
          <a:prstGeom prst="rect">
            <a:avLst/>
          </a:prstGeom>
          <a:noFill/>
          <a:ln>
            <a:noFill/>
          </a:ln>
        </p:spPr>
      </p:pic>
      <p:pic>
        <p:nvPicPr>
          <p:cNvPr id="559" name="Google Shape;559;p17"/>
          <p:cNvPicPr preferRelativeResize="0"/>
          <p:nvPr/>
        </p:nvPicPr>
        <p:blipFill rotWithShape="1">
          <a:blip r:embed="rId4">
            <a:alphaModFix/>
          </a:blip>
          <a:srcRect b="0" l="0" r="0" t="0"/>
          <a:stretch/>
        </p:blipFill>
        <p:spPr>
          <a:xfrm>
            <a:off x="4218886" y="3443200"/>
            <a:ext cx="329375" cy="329375"/>
          </a:xfrm>
          <a:prstGeom prst="rect">
            <a:avLst/>
          </a:prstGeom>
          <a:noFill/>
          <a:ln>
            <a:noFill/>
          </a:ln>
        </p:spPr>
      </p:pic>
      <p:pic>
        <p:nvPicPr>
          <p:cNvPr id="560" name="Google Shape;560;p17"/>
          <p:cNvPicPr preferRelativeResize="0"/>
          <p:nvPr/>
        </p:nvPicPr>
        <p:blipFill rotWithShape="1">
          <a:blip r:embed="rId5">
            <a:alphaModFix/>
          </a:blip>
          <a:srcRect b="0" l="0" r="0" t="0"/>
          <a:stretch/>
        </p:blipFill>
        <p:spPr>
          <a:xfrm>
            <a:off x="5644374" y="3479949"/>
            <a:ext cx="462900" cy="208650"/>
          </a:xfrm>
          <a:prstGeom prst="rect">
            <a:avLst/>
          </a:prstGeom>
          <a:noFill/>
          <a:ln>
            <a:noFill/>
          </a:ln>
        </p:spPr>
      </p:pic>
      <p:sp>
        <p:nvSpPr>
          <p:cNvPr id="561" name="Google Shape;561;p17"/>
          <p:cNvSpPr txBox="1"/>
          <p:nvPr/>
        </p:nvSpPr>
        <p:spPr>
          <a:xfrm>
            <a:off x="2972450" y="1843200"/>
            <a:ext cx="1741200" cy="61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Stride = 1</a:t>
            </a:r>
            <a:endParaRPr b="1">
              <a:latin typeface="Proxima Nova"/>
              <a:ea typeface="Proxima Nova"/>
              <a:cs typeface="Proxima Nova"/>
              <a:sym typeface="Proxima Nov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Convolution</a:t>
            </a:r>
            <a:endParaRPr/>
          </a:p>
        </p:txBody>
      </p:sp>
      <p:sp>
        <p:nvSpPr>
          <p:cNvPr id="567" name="Google Shape;567;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Essentially element-wise (Hadamard) multiplications and summations</a:t>
            </a:r>
            <a:endParaRPr>
              <a:solidFill>
                <a:srgbClr val="292929"/>
              </a:solidFill>
            </a:endParaRPr>
          </a:p>
        </p:txBody>
      </p:sp>
      <p:grpSp>
        <p:nvGrpSpPr>
          <p:cNvPr id="568" name="Google Shape;568;p18"/>
          <p:cNvGrpSpPr/>
          <p:nvPr/>
        </p:nvGrpSpPr>
        <p:grpSpPr>
          <a:xfrm>
            <a:off x="844937" y="2820986"/>
            <a:ext cx="1604687" cy="1573806"/>
            <a:chOff x="4284375" y="2507250"/>
            <a:chExt cx="1244715" cy="1262175"/>
          </a:xfrm>
        </p:grpSpPr>
        <p:sp>
          <p:nvSpPr>
            <p:cNvPr id="569" name="Google Shape;569;p18"/>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570" name="Google Shape;570;p18"/>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571" name="Google Shape;571;p18"/>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572" name="Google Shape;572;p18"/>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573" name="Google Shape;573;p18"/>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574" name="Google Shape;574;p18"/>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575" name="Google Shape;575;p18"/>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576" name="Google Shape;576;p18"/>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577" name="Google Shape;577;p18"/>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578" name="Google Shape;578;p18"/>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579" name="Google Shape;579;p18"/>
            <p:cNvSpPr/>
            <p:nvPr/>
          </p:nvSpPr>
          <p:spPr>
            <a:xfrm>
              <a:off x="4906785"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580" name="Google Shape;580;p18"/>
            <p:cNvSpPr/>
            <p:nvPr/>
          </p:nvSpPr>
          <p:spPr>
            <a:xfrm>
              <a:off x="5217990"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581" name="Google Shape;581;p18"/>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582" name="Google Shape;582;p18"/>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583" name="Google Shape;583;p18"/>
            <p:cNvSpPr/>
            <p:nvPr/>
          </p:nvSpPr>
          <p:spPr>
            <a:xfrm>
              <a:off x="4906785"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584" name="Google Shape;584;p18"/>
            <p:cNvSpPr/>
            <p:nvPr/>
          </p:nvSpPr>
          <p:spPr>
            <a:xfrm>
              <a:off x="5217990"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585" name="Google Shape;585;p18"/>
          <p:cNvGrpSpPr/>
          <p:nvPr/>
        </p:nvGrpSpPr>
        <p:grpSpPr>
          <a:xfrm>
            <a:off x="3188087" y="3214424"/>
            <a:ext cx="802305" cy="787028"/>
            <a:chOff x="3352962" y="2571761"/>
            <a:chExt cx="802305" cy="787028"/>
          </a:xfrm>
        </p:grpSpPr>
        <p:sp>
          <p:nvSpPr>
            <p:cNvPr id="586" name="Google Shape;586;p18"/>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587" name="Google Shape;587;p18"/>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588" name="Google Shape;588;p18"/>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589" name="Google Shape;589;p18"/>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590" name="Google Shape;590;p18"/>
          <p:cNvSpPr/>
          <p:nvPr/>
        </p:nvSpPr>
        <p:spPr>
          <a:xfrm>
            <a:off x="4776762" y="3411099"/>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591" name="Google Shape;591;p18"/>
          <p:cNvGrpSpPr/>
          <p:nvPr/>
        </p:nvGrpSpPr>
        <p:grpSpPr>
          <a:xfrm>
            <a:off x="6650012" y="3017749"/>
            <a:ext cx="1203511" cy="1180457"/>
            <a:chOff x="6765262" y="2468036"/>
            <a:chExt cx="1203511" cy="1180457"/>
          </a:xfrm>
        </p:grpSpPr>
        <p:sp>
          <p:nvSpPr>
            <p:cNvPr id="592" name="Google Shape;592;p18"/>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593" name="Google Shape;593;p18"/>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594" name="Google Shape;594;p18"/>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595" name="Google Shape;595;p18"/>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596" name="Google Shape;596;p18"/>
            <p:cNvSpPr/>
            <p:nvPr/>
          </p:nvSpPr>
          <p:spPr>
            <a:xfrm>
              <a:off x="7166467"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597" name="Google Shape;597;p18"/>
            <p:cNvSpPr/>
            <p:nvPr/>
          </p:nvSpPr>
          <p:spPr>
            <a:xfrm>
              <a:off x="7567673"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598" name="Google Shape;598;p18"/>
            <p:cNvSpPr/>
            <p:nvPr/>
          </p:nvSpPr>
          <p:spPr>
            <a:xfrm>
              <a:off x="6765262"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599" name="Google Shape;599;p18"/>
            <p:cNvSpPr/>
            <p:nvPr/>
          </p:nvSpPr>
          <p:spPr>
            <a:xfrm>
              <a:off x="7166467"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600" name="Google Shape;600;p18"/>
            <p:cNvSpPr/>
            <p:nvPr/>
          </p:nvSpPr>
          <p:spPr>
            <a:xfrm>
              <a:off x="7567673"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grpSp>
      <p:pic>
        <p:nvPicPr>
          <p:cNvPr id="601" name="Google Shape;601;p18"/>
          <p:cNvPicPr preferRelativeResize="0"/>
          <p:nvPr/>
        </p:nvPicPr>
        <p:blipFill rotWithShape="1">
          <a:blip r:embed="rId3">
            <a:alphaModFix/>
          </a:blip>
          <a:srcRect b="0" l="0" r="0" t="0"/>
          <a:stretch/>
        </p:blipFill>
        <p:spPr>
          <a:xfrm>
            <a:off x="2692262" y="3451163"/>
            <a:ext cx="329375" cy="313625"/>
          </a:xfrm>
          <a:prstGeom prst="rect">
            <a:avLst/>
          </a:prstGeom>
          <a:noFill/>
          <a:ln>
            <a:noFill/>
          </a:ln>
        </p:spPr>
      </p:pic>
      <p:pic>
        <p:nvPicPr>
          <p:cNvPr id="602" name="Google Shape;602;p18"/>
          <p:cNvPicPr preferRelativeResize="0"/>
          <p:nvPr/>
        </p:nvPicPr>
        <p:blipFill rotWithShape="1">
          <a:blip r:embed="rId4">
            <a:alphaModFix/>
          </a:blip>
          <a:srcRect b="0" l="0" r="0" t="0"/>
          <a:stretch/>
        </p:blipFill>
        <p:spPr>
          <a:xfrm>
            <a:off x="4218886" y="3443200"/>
            <a:ext cx="329375" cy="329375"/>
          </a:xfrm>
          <a:prstGeom prst="rect">
            <a:avLst/>
          </a:prstGeom>
          <a:noFill/>
          <a:ln>
            <a:noFill/>
          </a:ln>
        </p:spPr>
      </p:pic>
      <p:pic>
        <p:nvPicPr>
          <p:cNvPr id="603" name="Google Shape;603;p18"/>
          <p:cNvPicPr preferRelativeResize="0"/>
          <p:nvPr/>
        </p:nvPicPr>
        <p:blipFill rotWithShape="1">
          <a:blip r:embed="rId5">
            <a:alphaModFix/>
          </a:blip>
          <a:srcRect b="0" l="0" r="0" t="0"/>
          <a:stretch/>
        </p:blipFill>
        <p:spPr>
          <a:xfrm>
            <a:off x="5644374" y="3479949"/>
            <a:ext cx="462900" cy="208650"/>
          </a:xfrm>
          <a:prstGeom prst="rect">
            <a:avLst/>
          </a:prstGeom>
          <a:noFill/>
          <a:ln>
            <a:noFill/>
          </a:ln>
        </p:spPr>
      </p:pic>
      <p:sp>
        <p:nvSpPr>
          <p:cNvPr id="604" name="Google Shape;604;p18"/>
          <p:cNvSpPr txBox="1"/>
          <p:nvPr/>
        </p:nvSpPr>
        <p:spPr>
          <a:xfrm>
            <a:off x="3016150" y="2025350"/>
            <a:ext cx="1369800" cy="4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Stride = 1</a:t>
            </a:r>
            <a:endParaRPr b="1">
              <a:latin typeface="Proxima Nova"/>
              <a:ea typeface="Proxima Nova"/>
              <a:cs typeface="Proxima Nova"/>
              <a:sym typeface="Proxima Nov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Output Size</a:t>
            </a:r>
            <a:endParaRPr/>
          </a:p>
        </p:txBody>
      </p:sp>
      <p:sp>
        <p:nvSpPr>
          <p:cNvPr id="610" name="Google Shape;610;p1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grpSp>
        <p:nvGrpSpPr>
          <p:cNvPr id="611" name="Google Shape;611;p19"/>
          <p:cNvGrpSpPr/>
          <p:nvPr/>
        </p:nvGrpSpPr>
        <p:grpSpPr>
          <a:xfrm>
            <a:off x="729462" y="2078886"/>
            <a:ext cx="1604687" cy="1573806"/>
            <a:chOff x="4284375" y="2507250"/>
            <a:chExt cx="1244715" cy="1262175"/>
          </a:xfrm>
        </p:grpSpPr>
        <p:sp>
          <p:nvSpPr>
            <p:cNvPr id="612" name="Google Shape;612;p19"/>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613" name="Google Shape;613;p19"/>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614" name="Google Shape;614;p19"/>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615" name="Google Shape;615;p19"/>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616" name="Google Shape;616;p19"/>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617" name="Google Shape;617;p19"/>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618" name="Google Shape;618;p19"/>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619" name="Google Shape;619;p19"/>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620" name="Google Shape;620;p19"/>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621" name="Google Shape;621;p19"/>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622" name="Google Shape;622;p19"/>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623" name="Google Shape;623;p19"/>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624" name="Google Shape;624;p19"/>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625" name="Google Shape;625;p19"/>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626" name="Google Shape;626;p19"/>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627" name="Google Shape;627;p19"/>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628" name="Google Shape;628;p19"/>
          <p:cNvGrpSpPr/>
          <p:nvPr/>
        </p:nvGrpSpPr>
        <p:grpSpPr>
          <a:xfrm>
            <a:off x="3436912" y="2275561"/>
            <a:ext cx="1203511" cy="1180457"/>
            <a:chOff x="6765262" y="2468036"/>
            <a:chExt cx="1203511" cy="1180457"/>
          </a:xfrm>
        </p:grpSpPr>
        <p:sp>
          <p:nvSpPr>
            <p:cNvPr id="629" name="Google Shape;629;p19"/>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630" name="Google Shape;630;p19"/>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631" name="Google Shape;631;p19"/>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632" name="Google Shape;632;p19"/>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633" name="Google Shape;633;p19"/>
            <p:cNvSpPr/>
            <p:nvPr/>
          </p:nvSpPr>
          <p:spPr>
            <a:xfrm>
              <a:off x="7166467"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634" name="Google Shape;634;p19"/>
            <p:cNvSpPr/>
            <p:nvPr/>
          </p:nvSpPr>
          <p:spPr>
            <a:xfrm>
              <a:off x="7567673"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635" name="Google Shape;635;p19"/>
            <p:cNvSpPr/>
            <p:nvPr/>
          </p:nvSpPr>
          <p:spPr>
            <a:xfrm>
              <a:off x="6765262"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636" name="Google Shape;636;p19"/>
            <p:cNvSpPr/>
            <p:nvPr/>
          </p:nvSpPr>
          <p:spPr>
            <a:xfrm>
              <a:off x="7166467"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637" name="Google Shape;637;p19"/>
            <p:cNvSpPr/>
            <p:nvPr/>
          </p:nvSpPr>
          <p:spPr>
            <a:xfrm>
              <a:off x="7567673"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grpSp>
      <p:sp>
        <p:nvSpPr>
          <p:cNvPr id="638" name="Google Shape;638;p19"/>
          <p:cNvSpPr/>
          <p:nvPr/>
        </p:nvSpPr>
        <p:spPr>
          <a:xfrm>
            <a:off x="2622225" y="2822588"/>
            <a:ext cx="432300" cy="86400"/>
          </a:xfrm>
          <a:prstGeom prst="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Output Size</a:t>
            </a:r>
            <a:endParaRPr/>
          </a:p>
        </p:txBody>
      </p:sp>
      <p:sp>
        <p:nvSpPr>
          <p:cNvPr id="644" name="Google Shape;644;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grpSp>
        <p:nvGrpSpPr>
          <p:cNvPr id="645" name="Google Shape;645;p20"/>
          <p:cNvGrpSpPr/>
          <p:nvPr/>
        </p:nvGrpSpPr>
        <p:grpSpPr>
          <a:xfrm>
            <a:off x="729462" y="2078886"/>
            <a:ext cx="1604687" cy="1573806"/>
            <a:chOff x="4284375" y="2507250"/>
            <a:chExt cx="1244715" cy="1262175"/>
          </a:xfrm>
        </p:grpSpPr>
        <p:sp>
          <p:nvSpPr>
            <p:cNvPr id="646" name="Google Shape;646;p20"/>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647" name="Google Shape;647;p20"/>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648" name="Google Shape;648;p20"/>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649" name="Google Shape;649;p20"/>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650" name="Google Shape;650;p20"/>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651" name="Google Shape;651;p20"/>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652" name="Google Shape;652;p20"/>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653" name="Google Shape;653;p20"/>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654" name="Google Shape;654;p20"/>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655" name="Google Shape;655;p20"/>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656" name="Google Shape;656;p20"/>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657" name="Google Shape;657;p20"/>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658" name="Google Shape;658;p20"/>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659" name="Google Shape;659;p20"/>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660" name="Google Shape;660;p20"/>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661" name="Google Shape;661;p20"/>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662" name="Google Shape;662;p20"/>
          <p:cNvGrpSpPr/>
          <p:nvPr/>
        </p:nvGrpSpPr>
        <p:grpSpPr>
          <a:xfrm>
            <a:off x="3436912" y="2275561"/>
            <a:ext cx="1203511" cy="1180457"/>
            <a:chOff x="6765262" y="2468036"/>
            <a:chExt cx="1203511" cy="1180457"/>
          </a:xfrm>
        </p:grpSpPr>
        <p:sp>
          <p:nvSpPr>
            <p:cNvPr id="663" name="Google Shape;663;p20"/>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664" name="Google Shape;664;p20"/>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665" name="Google Shape;665;p20"/>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666" name="Google Shape;666;p20"/>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667" name="Google Shape;667;p20"/>
            <p:cNvSpPr/>
            <p:nvPr/>
          </p:nvSpPr>
          <p:spPr>
            <a:xfrm>
              <a:off x="7166467"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668" name="Google Shape;668;p20"/>
            <p:cNvSpPr/>
            <p:nvPr/>
          </p:nvSpPr>
          <p:spPr>
            <a:xfrm>
              <a:off x="7567673"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669" name="Google Shape;669;p20"/>
            <p:cNvSpPr/>
            <p:nvPr/>
          </p:nvSpPr>
          <p:spPr>
            <a:xfrm>
              <a:off x="6765262"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670" name="Google Shape;670;p20"/>
            <p:cNvSpPr/>
            <p:nvPr/>
          </p:nvSpPr>
          <p:spPr>
            <a:xfrm>
              <a:off x="7166467"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671" name="Google Shape;671;p20"/>
            <p:cNvSpPr/>
            <p:nvPr/>
          </p:nvSpPr>
          <p:spPr>
            <a:xfrm>
              <a:off x="7567673"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grpSp>
      <p:sp>
        <p:nvSpPr>
          <p:cNvPr id="672" name="Google Shape;672;p20"/>
          <p:cNvSpPr/>
          <p:nvPr/>
        </p:nvSpPr>
        <p:spPr>
          <a:xfrm>
            <a:off x="2622225" y="2822588"/>
            <a:ext cx="432300" cy="86400"/>
          </a:xfrm>
          <a:prstGeom prst="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20"/>
          <p:cNvSpPr txBox="1"/>
          <p:nvPr/>
        </p:nvSpPr>
        <p:spPr>
          <a:xfrm>
            <a:off x="5216375" y="2291125"/>
            <a:ext cx="32019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Courier New"/>
                <a:ea typeface="Courier New"/>
                <a:cs typeface="Courier New"/>
                <a:sym typeface="Courier New"/>
              </a:rPr>
              <a:t>Output Width = </a:t>
            </a:r>
            <a:endParaRPr b="1" i="0" sz="14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Courier New"/>
                <a:ea typeface="Courier New"/>
                <a:cs typeface="Courier New"/>
                <a:sym typeface="Courier New"/>
              </a:rPr>
              <a:t>[(W</a:t>
            </a:r>
            <a:r>
              <a:rPr b="1" baseline="-25000" i="0" lang="en" sz="1400" u="none" cap="none" strike="noStrike">
                <a:solidFill>
                  <a:srgbClr val="000000"/>
                </a:solidFill>
                <a:latin typeface="Courier New"/>
                <a:ea typeface="Courier New"/>
                <a:cs typeface="Courier New"/>
                <a:sym typeface="Courier New"/>
              </a:rPr>
              <a:t>in</a:t>
            </a:r>
            <a:r>
              <a:rPr b="1" i="0" lang="en" sz="1400" u="none" cap="none" strike="noStrike">
                <a:solidFill>
                  <a:srgbClr val="000000"/>
                </a:solidFill>
                <a:latin typeface="Courier New"/>
                <a:ea typeface="Courier New"/>
                <a:cs typeface="Courier New"/>
                <a:sym typeface="Courier New"/>
              </a:rPr>
              <a:t> - W</a:t>
            </a:r>
            <a:r>
              <a:rPr b="1" baseline="-25000" i="0" lang="en" sz="1400" u="none" cap="none" strike="noStrike">
                <a:solidFill>
                  <a:srgbClr val="000000"/>
                </a:solidFill>
                <a:latin typeface="Courier New"/>
                <a:ea typeface="Courier New"/>
                <a:cs typeface="Courier New"/>
                <a:sym typeface="Courier New"/>
              </a:rPr>
              <a:t>k </a:t>
            </a:r>
            <a:r>
              <a:rPr b="1" i="0" lang="en" sz="1400" u="none" cap="none" strike="noStrike">
                <a:solidFill>
                  <a:srgbClr val="000000"/>
                </a:solidFill>
                <a:latin typeface="Courier New"/>
                <a:ea typeface="Courier New"/>
                <a:cs typeface="Courier New"/>
                <a:sym typeface="Courier New"/>
              </a:rPr>
              <a:t>+ 2P) // (S)] + 1</a:t>
            </a:r>
            <a:endParaRPr b="1" i="0" sz="14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Courier New"/>
                <a:ea typeface="Courier New"/>
                <a:cs typeface="Courier New"/>
                <a:sym typeface="Courier New"/>
              </a:rPr>
              <a:t>Same goes for Height.</a:t>
            </a:r>
            <a:endParaRPr b="1" i="0" sz="1400" u="none" cap="none" strike="noStrike">
              <a:solidFill>
                <a:srgbClr val="000000"/>
              </a:solidFill>
              <a:latin typeface="Courier New"/>
              <a:ea typeface="Courier New"/>
              <a:cs typeface="Courier New"/>
              <a:sym typeface="Courier New"/>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Output Size</a:t>
            </a:r>
            <a:endParaRPr/>
          </a:p>
        </p:txBody>
      </p:sp>
      <p:sp>
        <p:nvSpPr>
          <p:cNvPr id="679" name="Google Shape;679;p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grpSp>
        <p:nvGrpSpPr>
          <p:cNvPr id="680" name="Google Shape;680;p21"/>
          <p:cNvGrpSpPr/>
          <p:nvPr/>
        </p:nvGrpSpPr>
        <p:grpSpPr>
          <a:xfrm>
            <a:off x="729462" y="2078886"/>
            <a:ext cx="1604687" cy="1573806"/>
            <a:chOff x="4284375" y="2507250"/>
            <a:chExt cx="1244715" cy="1262175"/>
          </a:xfrm>
        </p:grpSpPr>
        <p:sp>
          <p:nvSpPr>
            <p:cNvPr id="681" name="Google Shape;681;p21"/>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682" name="Google Shape;682;p21"/>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683" name="Google Shape;683;p21"/>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684" name="Google Shape;684;p21"/>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685" name="Google Shape;685;p21"/>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686" name="Google Shape;686;p21"/>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687" name="Google Shape;687;p21"/>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688" name="Google Shape;688;p21"/>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689" name="Google Shape;689;p21"/>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690" name="Google Shape;690;p21"/>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691" name="Google Shape;691;p21"/>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692" name="Google Shape;692;p21"/>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693" name="Google Shape;693;p21"/>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694" name="Google Shape;694;p21"/>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695" name="Google Shape;695;p21"/>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696" name="Google Shape;696;p21"/>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697" name="Google Shape;697;p21"/>
          <p:cNvGrpSpPr/>
          <p:nvPr/>
        </p:nvGrpSpPr>
        <p:grpSpPr>
          <a:xfrm>
            <a:off x="3436912" y="2275561"/>
            <a:ext cx="1203511" cy="1180457"/>
            <a:chOff x="6765262" y="2468036"/>
            <a:chExt cx="1203511" cy="1180457"/>
          </a:xfrm>
        </p:grpSpPr>
        <p:sp>
          <p:nvSpPr>
            <p:cNvPr id="698" name="Google Shape;698;p21"/>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699" name="Google Shape;699;p21"/>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700" name="Google Shape;700;p21"/>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701" name="Google Shape;701;p21"/>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702" name="Google Shape;702;p21"/>
            <p:cNvSpPr/>
            <p:nvPr/>
          </p:nvSpPr>
          <p:spPr>
            <a:xfrm>
              <a:off x="7166467"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703" name="Google Shape;703;p21"/>
            <p:cNvSpPr/>
            <p:nvPr/>
          </p:nvSpPr>
          <p:spPr>
            <a:xfrm>
              <a:off x="7567673"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704" name="Google Shape;704;p21"/>
            <p:cNvSpPr/>
            <p:nvPr/>
          </p:nvSpPr>
          <p:spPr>
            <a:xfrm>
              <a:off x="6765262"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705" name="Google Shape;705;p21"/>
            <p:cNvSpPr/>
            <p:nvPr/>
          </p:nvSpPr>
          <p:spPr>
            <a:xfrm>
              <a:off x="7166467"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706" name="Google Shape;706;p21"/>
            <p:cNvSpPr/>
            <p:nvPr/>
          </p:nvSpPr>
          <p:spPr>
            <a:xfrm>
              <a:off x="7567673"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grpSp>
      <p:sp>
        <p:nvSpPr>
          <p:cNvPr id="707" name="Google Shape;707;p21"/>
          <p:cNvSpPr/>
          <p:nvPr/>
        </p:nvSpPr>
        <p:spPr>
          <a:xfrm>
            <a:off x="2622225" y="2822588"/>
            <a:ext cx="432300" cy="86400"/>
          </a:xfrm>
          <a:prstGeom prst="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21"/>
          <p:cNvSpPr txBox="1"/>
          <p:nvPr/>
        </p:nvSpPr>
        <p:spPr>
          <a:xfrm>
            <a:off x="5381275" y="2291125"/>
            <a:ext cx="3036900" cy="1262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Courier New"/>
                <a:ea typeface="Courier New"/>
                <a:cs typeface="Courier New"/>
                <a:sym typeface="Courier New"/>
              </a:rPr>
              <a:t>Output Width = </a:t>
            </a:r>
            <a:endParaRPr b="0" i="0" sz="14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Courier New"/>
                <a:ea typeface="Courier New"/>
                <a:cs typeface="Courier New"/>
                <a:sym typeface="Courier New"/>
              </a:rPr>
              <a:t>[(W</a:t>
            </a:r>
            <a:r>
              <a:rPr b="0" baseline="-25000" i="0" lang="en" sz="1400" u="none" cap="none" strike="noStrike">
                <a:solidFill>
                  <a:srgbClr val="000000"/>
                </a:solidFill>
                <a:latin typeface="Courier New"/>
                <a:ea typeface="Courier New"/>
                <a:cs typeface="Courier New"/>
                <a:sym typeface="Courier New"/>
              </a:rPr>
              <a:t>in</a:t>
            </a:r>
            <a:r>
              <a:rPr b="0" i="0" lang="en" sz="1400" u="none" cap="none" strike="noStrike">
                <a:solidFill>
                  <a:srgbClr val="000000"/>
                </a:solidFill>
                <a:latin typeface="Courier New"/>
                <a:ea typeface="Courier New"/>
                <a:cs typeface="Courier New"/>
                <a:sym typeface="Courier New"/>
              </a:rPr>
              <a:t> - W</a:t>
            </a:r>
            <a:r>
              <a:rPr b="0" baseline="-25000" i="0" lang="en" sz="1400" u="none" cap="none" strike="noStrike">
                <a:solidFill>
                  <a:srgbClr val="000000"/>
                </a:solidFill>
                <a:latin typeface="Courier New"/>
                <a:ea typeface="Courier New"/>
                <a:cs typeface="Courier New"/>
                <a:sym typeface="Courier New"/>
              </a:rPr>
              <a:t>k </a:t>
            </a:r>
            <a:r>
              <a:rPr b="0" i="0" lang="en" sz="1400" u="none" cap="none" strike="noStrike">
                <a:solidFill>
                  <a:srgbClr val="000000"/>
                </a:solidFill>
                <a:latin typeface="Courier New"/>
                <a:ea typeface="Courier New"/>
                <a:cs typeface="Courier New"/>
                <a:sym typeface="Courier New"/>
              </a:rPr>
              <a:t>+ 2</a:t>
            </a:r>
            <a:r>
              <a:rPr b="1" i="0" lang="en" sz="1400" u="none" cap="none" strike="noStrike">
                <a:solidFill>
                  <a:srgbClr val="000000"/>
                </a:solidFill>
                <a:latin typeface="Courier New"/>
                <a:ea typeface="Courier New"/>
                <a:cs typeface="Courier New"/>
                <a:sym typeface="Courier New"/>
              </a:rPr>
              <a:t>P</a:t>
            </a:r>
            <a:r>
              <a:rPr b="0" i="0" lang="en" sz="1400" u="none" cap="none" strike="noStrike">
                <a:solidFill>
                  <a:srgbClr val="000000"/>
                </a:solidFill>
                <a:latin typeface="Courier New"/>
                <a:ea typeface="Courier New"/>
                <a:cs typeface="Courier New"/>
                <a:sym typeface="Courier New"/>
              </a:rPr>
              <a:t>) // (</a:t>
            </a:r>
            <a:r>
              <a:rPr b="1" i="0" lang="en" sz="1400" u="none" cap="none" strike="noStrike">
                <a:solidFill>
                  <a:srgbClr val="000000"/>
                </a:solidFill>
                <a:latin typeface="Courier New"/>
                <a:ea typeface="Courier New"/>
                <a:cs typeface="Courier New"/>
                <a:sym typeface="Courier New"/>
              </a:rPr>
              <a:t>S</a:t>
            </a:r>
            <a:r>
              <a:rPr b="0" i="0" lang="en" sz="1400" u="none" cap="none" strike="noStrike">
                <a:solidFill>
                  <a:srgbClr val="000000"/>
                </a:solidFill>
                <a:latin typeface="Courier New"/>
                <a:ea typeface="Courier New"/>
                <a:cs typeface="Courier New"/>
                <a:sym typeface="Courier New"/>
              </a:rPr>
              <a:t>)] + 1</a:t>
            </a:r>
            <a:endParaRPr b="0" i="0" sz="14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Courier New"/>
                <a:ea typeface="Courier New"/>
                <a:cs typeface="Courier New"/>
                <a:sym typeface="Courier New"/>
              </a:rPr>
              <a:t>P: Padding (here - 0)</a:t>
            </a:r>
            <a:endParaRPr b="0" i="0" sz="14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Courier New"/>
                <a:ea typeface="Courier New"/>
                <a:cs typeface="Courier New"/>
                <a:sym typeface="Courier New"/>
              </a:rPr>
              <a:t>S: Stride  (here - 1)</a:t>
            </a:r>
            <a:endParaRPr b="0" i="0" sz="1400" u="none" cap="none" strike="noStrike">
              <a:solidFill>
                <a:srgbClr val="000000"/>
              </a:solidFill>
              <a:latin typeface="Courier New"/>
              <a:ea typeface="Courier New"/>
              <a:cs typeface="Courier New"/>
              <a:sym typeface="Courier New"/>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pic>
        <p:nvPicPr>
          <p:cNvPr id="713" name="Google Shape;713;p22"/>
          <p:cNvPicPr preferRelativeResize="0"/>
          <p:nvPr/>
        </p:nvPicPr>
        <p:blipFill rotWithShape="1">
          <a:blip r:embed="rId3">
            <a:alphaModFix/>
          </a:blip>
          <a:srcRect b="46152" l="0" r="79099" t="18017"/>
          <a:stretch/>
        </p:blipFill>
        <p:spPr>
          <a:xfrm>
            <a:off x="311700" y="1551400"/>
            <a:ext cx="1825603" cy="1842901"/>
          </a:xfrm>
          <a:prstGeom prst="rect">
            <a:avLst/>
          </a:prstGeom>
          <a:noFill/>
          <a:ln>
            <a:noFill/>
          </a:ln>
        </p:spPr>
      </p:pic>
      <p:pic>
        <p:nvPicPr>
          <p:cNvPr id="714" name="Google Shape;714;p22"/>
          <p:cNvPicPr preferRelativeResize="0"/>
          <p:nvPr/>
        </p:nvPicPr>
        <p:blipFill rotWithShape="1">
          <a:blip r:embed="rId3">
            <a:alphaModFix/>
          </a:blip>
          <a:srcRect b="44128" l="34967" r="57403" t="15589"/>
          <a:stretch/>
        </p:blipFill>
        <p:spPr>
          <a:xfrm>
            <a:off x="3154825" y="1436862"/>
            <a:ext cx="666348" cy="2071974"/>
          </a:xfrm>
          <a:prstGeom prst="rect">
            <a:avLst/>
          </a:prstGeom>
          <a:noFill/>
          <a:ln>
            <a:noFill/>
          </a:ln>
        </p:spPr>
      </p:pic>
      <p:pic>
        <p:nvPicPr>
          <p:cNvPr id="715" name="Google Shape;715;p22"/>
          <p:cNvPicPr preferRelativeResize="0"/>
          <p:nvPr/>
        </p:nvPicPr>
        <p:blipFill rotWithShape="1">
          <a:blip r:embed="rId3">
            <a:alphaModFix/>
          </a:blip>
          <a:srcRect b="44061" l="44549" r="48656" t="15654"/>
          <a:stretch/>
        </p:blipFill>
        <p:spPr>
          <a:xfrm>
            <a:off x="3978525" y="1485663"/>
            <a:ext cx="593475" cy="2071974"/>
          </a:xfrm>
          <a:prstGeom prst="rect">
            <a:avLst/>
          </a:prstGeom>
          <a:noFill/>
          <a:ln>
            <a:noFill/>
          </a:ln>
        </p:spPr>
      </p:pic>
      <p:pic>
        <p:nvPicPr>
          <p:cNvPr id="716" name="Google Shape;716;p22"/>
          <p:cNvPicPr preferRelativeResize="0"/>
          <p:nvPr/>
        </p:nvPicPr>
        <p:blipFill rotWithShape="1">
          <a:blip r:embed="rId3">
            <a:alphaModFix/>
          </a:blip>
          <a:srcRect b="44790" l="67597" r="30614" t="14650"/>
          <a:stretch/>
        </p:blipFill>
        <p:spPr>
          <a:xfrm>
            <a:off x="5580799" y="1429750"/>
            <a:ext cx="156175" cy="2086175"/>
          </a:xfrm>
          <a:prstGeom prst="rect">
            <a:avLst/>
          </a:prstGeom>
          <a:noFill/>
          <a:ln>
            <a:noFill/>
          </a:ln>
        </p:spPr>
      </p:pic>
      <p:pic>
        <p:nvPicPr>
          <p:cNvPr id="717" name="Google Shape;717;p22"/>
          <p:cNvPicPr preferRelativeResize="0"/>
          <p:nvPr/>
        </p:nvPicPr>
        <p:blipFill rotWithShape="1">
          <a:blip r:embed="rId3">
            <a:alphaModFix/>
          </a:blip>
          <a:srcRect b="2789" l="85401" r="1037" t="1990"/>
          <a:stretch/>
        </p:blipFill>
        <p:spPr>
          <a:xfrm>
            <a:off x="6910675" y="534400"/>
            <a:ext cx="1184502" cy="3974500"/>
          </a:xfrm>
          <a:prstGeom prst="rect">
            <a:avLst/>
          </a:prstGeom>
          <a:noFill/>
          <a:ln>
            <a:noFill/>
          </a:ln>
        </p:spPr>
      </p:pic>
      <p:sp>
        <p:nvSpPr>
          <p:cNvPr id="718" name="Google Shape;718;p22"/>
          <p:cNvSpPr/>
          <p:nvPr/>
        </p:nvSpPr>
        <p:spPr>
          <a:xfrm>
            <a:off x="2429913" y="2429625"/>
            <a:ext cx="432300" cy="86400"/>
          </a:xfrm>
          <a:prstGeom prst="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22"/>
          <p:cNvSpPr/>
          <p:nvPr/>
        </p:nvSpPr>
        <p:spPr>
          <a:xfrm>
            <a:off x="5073113" y="2429638"/>
            <a:ext cx="432300" cy="86400"/>
          </a:xfrm>
          <a:prstGeom prst="rightArrow">
            <a:avLst>
              <a:gd fmla="val 50000" name="adj1"/>
              <a:gd fmla="val 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22"/>
          <p:cNvSpPr/>
          <p:nvPr/>
        </p:nvSpPr>
        <p:spPr>
          <a:xfrm>
            <a:off x="6163300" y="2429638"/>
            <a:ext cx="432300" cy="86400"/>
          </a:xfrm>
          <a:prstGeom prst="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22"/>
          <p:cNvSpPr txBox="1"/>
          <p:nvPr/>
        </p:nvSpPr>
        <p:spPr>
          <a:xfrm>
            <a:off x="2753750" y="3666775"/>
            <a:ext cx="14685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Convolution Layer</a:t>
            </a:r>
            <a:endParaRPr b="0" i="0" sz="1400" u="none" cap="none" strike="noStrike">
              <a:solidFill>
                <a:srgbClr val="000000"/>
              </a:solidFill>
              <a:latin typeface="Courier New"/>
              <a:ea typeface="Courier New"/>
              <a:cs typeface="Courier New"/>
              <a:sym typeface="Courier New"/>
            </a:endParaRPr>
          </a:p>
        </p:txBody>
      </p:sp>
      <p:sp>
        <p:nvSpPr>
          <p:cNvPr id="722" name="Google Shape;722;p22"/>
          <p:cNvSpPr txBox="1"/>
          <p:nvPr/>
        </p:nvSpPr>
        <p:spPr>
          <a:xfrm>
            <a:off x="3756576" y="1071850"/>
            <a:ext cx="1037400" cy="33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Lato"/>
                <a:ea typeface="Lato"/>
                <a:cs typeface="Lato"/>
                <a:sym typeface="Lato"/>
              </a:rPr>
              <a:t>Kernels</a:t>
            </a:r>
            <a:endParaRPr b="0" i="0" sz="1000" u="none" cap="none" strike="noStrike">
              <a:solidFill>
                <a:srgbClr val="000000"/>
              </a:solidFill>
              <a:latin typeface="Courier New"/>
              <a:ea typeface="Courier New"/>
              <a:cs typeface="Courier New"/>
              <a:sym typeface="Courier New"/>
            </a:endParaRPr>
          </a:p>
        </p:txBody>
      </p:sp>
      <p:sp>
        <p:nvSpPr>
          <p:cNvPr id="723" name="Google Shape;723;p22"/>
          <p:cNvSpPr txBox="1"/>
          <p:nvPr/>
        </p:nvSpPr>
        <p:spPr>
          <a:xfrm>
            <a:off x="5270925" y="3718825"/>
            <a:ext cx="1037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Activation Function</a:t>
            </a:r>
            <a:endParaRPr b="0" i="0" sz="1400" u="none" cap="none" strike="noStrike">
              <a:solidFill>
                <a:srgbClr val="000000"/>
              </a:solidFill>
              <a:latin typeface="Courier New"/>
              <a:ea typeface="Courier New"/>
              <a:cs typeface="Courier New"/>
              <a:sym typeface="Courier New"/>
            </a:endParaRPr>
          </a:p>
        </p:txBody>
      </p:sp>
      <p:sp>
        <p:nvSpPr>
          <p:cNvPr id="724" name="Google Shape;724;p22"/>
          <p:cNvSpPr txBox="1"/>
          <p:nvPr>
            <p:ph idx="4294967295"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Convolution Neural Networks</a:t>
            </a:r>
            <a:endParaRPr/>
          </a:p>
        </p:txBody>
      </p:sp>
      <p:sp>
        <p:nvSpPr>
          <p:cNvPr id="725" name="Google Shape;725;p22"/>
          <p:cNvSpPr txBox="1"/>
          <p:nvPr/>
        </p:nvSpPr>
        <p:spPr>
          <a:xfrm rot="5400000">
            <a:off x="6825575" y="2385888"/>
            <a:ext cx="3762000" cy="37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ld Standard TT"/>
                <a:ea typeface="Old Standard TT"/>
                <a:cs typeface="Old Standard TT"/>
                <a:sym typeface="Old Standard TT"/>
              </a:rPr>
              <a:t>Output channels from Convolutional Layer</a:t>
            </a:r>
            <a:endParaRPr b="1">
              <a:latin typeface="Old Standard TT"/>
              <a:ea typeface="Old Standard TT"/>
              <a:cs typeface="Old Standard TT"/>
              <a:sym typeface="Old Standard T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Stride = 1</a:t>
            </a:r>
            <a:endParaRPr/>
          </a:p>
        </p:txBody>
      </p:sp>
      <p:sp>
        <p:nvSpPr>
          <p:cNvPr id="731" name="Google Shape;731;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What we did before - The kernel “moves” one pixel (or element) at a time.</a:t>
            </a:r>
            <a:endParaRPr>
              <a:solidFill>
                <a:srgbClr val="292929"/>
              </a:solidFill>
            </a:endParaRPr>
          </a:p>
        </p:txBody>
      </p:sp>
      <p:grpSp>
        <p:nvGrpSpPr>
          <p:cNvPr id="732" name="Google Shape;732;p24"/>
          <p:cNvGrpSpPr/>
          <p:nvPr/>
        </p:nvGrpSpPr>
        <p:grpSpPr>
          <a:xfrm>
            <a:off x="844937" y="2820986"/>
            <a:ext cx="1604687" cy="1573806"/>
            <a:chOff x="4284375" y="2507250"/>
            <a:chExt cx="1244715" cy="1262175"/>
          </a:xfrm>
        </p:grpSpPr>
        <p:sp>
          <p:nvSpPr>
            <p:cNvPr id="733" name="Google Shape;733;p24"/>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734" name="Google Shape;734;p24"/>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735" name="Google Shape;735;p24"/>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736" name="Google Shape;736;p24"/>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737" name="Google Shape;737;p24"/>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738" name="Google Shape;738;p24"/>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739" name="Google Shape;739;p24"/>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740" name="Google Shape;740;p24"/>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741" name="Google Shape;741;p24"/>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742" name="Google Shape;742;p24"/>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743" name="Google Shape;743;p24"/>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744" name="Google Shape;744;p24"/>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745" name="Google Shape;745;p24"/>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746" name="Google Shape;746;p24"/>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747" name="Google Shape;747;p24"/>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748" name="Google Shape;748;p24"/>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749" name="Google Shape;749;p24"/>
          <p:cNvGrpSpPr/>
          <p:nvPr/>
        </p:nvGrpSpPr>
        <p:grpSpPr>
          <a:xfrm>
            <a:off x="3188087" y="3214424"/>
            <a:ext cx="802305" cy="787028"/>
            <a:chOff x="3352962" y="2571761"/>
            <a:chExt cx="802305" cy="787028"/>
          </a:xfrm>
        </p:grpSpPr>
        <p:sp>
          <p:nvSpPr>
            <p:cNvPr id="750" name="Google Shape;750;p24"/>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751" name="Google Shape;751;p24"/>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752" name="Google Shape;752;p24"/>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753" name="Google Shape;753;p24"/>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754" name="Google Shape;754;p24"/>
          <p:cNvSpPr/>
          <p:nvPr/>
        </p:nvSpPr>
        <p:spPr>
          <a:xfrm>
            <a:off x="4776762" y="3411099"/>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755" name="Google Shape;755;p24"/>
          <p:cNvGrpSpPr/>
          <p:nvPr/>
        </p:nvGrpSpPr>
        <p:grpSpPr>
          <a:xfrm>
            <a:off x="6650012" y="3017749"/>
            <a:ext cx="1203511" cy="1180457"/>
            <a:chOff x="6765262" y="2468036"/>
            <a:chExt cx="1203511" cy="1180457"/>
          </a:xfrm>
        </p:grpSpPr>
        <p:sp>
          <p:nvSpPr>
            <p:cNvPr id="756" name="Google Shape;756;p24"/>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757" name="Google Shape;757;p24"/>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758" name="Google Shape;758;p24"/>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759" name="Google Shape;759;p24"/>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760" name="Google Shape;760;p24"/>
            <p:cNvSpPr/>
            <p:nvPr/>
          </p:nvSpPr>
          <p:spPr>
            <a:xfrm>
              <a:off x="7166467"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761" name="Google Shape;761;p24"/>
            <p:cNvSpPr/>
            <p:nvPr/>
          </p:nvSpPr>
          <p:spPr>
            <a:xfrm>
              <a:off x="7567673"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762" name="Google Shape;762;p24"/>
            <p:cNvSpPr/>
            <p:nvPr/>
          </p:nvSpPr>
          <p:spPr>
            <a:xfrm>
              <a:off x="6765262"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763" name="Google Shape;763;p24"/>
            <p:cNvSpPr/>
            <p:nvPr/>
          </p:nvSpPr>
          <p:spPr>
            <a:xfrm>
              <a:off x="7166467"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764" name="Google Shape;764;p24"/>
            <p:cNvSpPr/>
            <p:nvPr/>
          </p:nvSpPr>
          <p:spPr>
            <a:xfrm>
              <a:off x="7567673"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grpSp>
      <p:pic>
        <p:nvPicPr>
          <p:cNvPr id="765" name="Google Shape;765;p24"/>
          <p:cNvPicPr preferRelativeResize="0"/>
          <p:nvPr/>
        </p:nvPicPr>
        <p:blipFill rotWithShape="1">
          <a:blip r:embed="rId3">
            <a:alphaModFix/>
          </a:blip>
          <a:srcRect b="0" l="0" r="0" t="0"/>
          <a:stretch/>
        </p:blipFill>
        <p:spPr>
          <a:xfrm>
            <a:off x="2692262" y="3451163"/>
            <a:ext cx="329375" cy="313625"/>
          </a:xfrm>
          <a:prstGeom prst="rect">
            <a:avLst/>
          </a:prstGeom>
          <a:noFill/>
          <a:ln>
            <a:noFill/>
          </a:ln>
        </p:spPr>
      </p:pic>
      <p:pic>
        <p:nvPicPr>
          <p:cNvPr id="766" name="Google Shape;766;p24"/>
          <p:cNvPicPr preferRelativeResize="0"/>
          <p:nvPr/>
        </p:nvPicPr>
        <p:blipFill rotWithShape="1">
          <a:blip r:embed="rId4">
            <a:alphaModFix/>
          </a:blip>
          <a:srcRect b="0" l="0" r="0" t="0"/>
          <a:stretch/>
        </p:blipFill>
        <p:spPr>
          <a:xfrm>
            <a:off x="4218886" y="3443200"/>
            <a:ext cx="329375" cy="329375"/>
          </a:xfrm>
          <a:prstGeom prst="rect">
            <a:avLst/>
          </a:prstGeom>
          <a:noFill/>
          <a:ln>
            <a:noFill/>
          </a:ln>
        </p:spPr>
      </p:pic>
      <p:pic>
        <p:nvPicPr>
          <p:cNvPr id="767" name="Google Shape;767;p24"/>
          <p:cNvPicPr preferRelativeResize="0"/>
          <p:nvPr/>
        </p:nvPicPr>
        <p:blipFill rotWithShape="1">
          <a:blip r:embed="rId5">
            <a:alphaModFix/>
          </a:blip>
          <a:srcRect b="0" l="0" r="0" t="0"/>
          <a:stretch/>
        </p:blipFill>
        <p:spPr>
          <a:xfrm>
            <a:off x="5644374" y="3479949"/>
            <a:ext cx="462900" cy="2086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 name="Shape 771"/>
        <p:cNvGrpSpPr/>
        <p:nvPr/>
      </p:nvGrpSpPr>
      <p:grpSpPr>
        <a:xfrm>
          <a:off x="0" y="0"/>
          <a:ext cx="0" cy="0"/>
          <a:chOff x="0" y="0"/>
          <a:chExt cx="0" cy="0"/>
        </a:xfrm>
      </p:grpSpPr>
      <p:sp>
        <p:nvSpPr>
          <p:cNvPr id="772" name="Google Shape;772;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Stride = 2</a:t>
            </a:r>
            <a:endParaRPr/>
          </a:p>
        </p:txBody>
      </p:sp>
      <p:sp>
        <p:nvSpPr>
          <p:cNvPr id="773" name="Google Shape;773;p25"/>
          <p:cNvSpPr txBox="1"/>
          <p:nvPr>
            <p:ph idx="1" type="body"/>
          </p:nvPr>
        </p:nvSpPr>
        <p:spPr>
          <a:xfrm>
            <a:off x="311700" y="1171600"/>
            <a:ext cx="8520600" cy="954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Start at the same place</a:t>
            </a:r>
            <a:endParaRPr>
              <a:solidFill>
                <a:srgbClr val="292929"/>
              </a:solidFill>
            </a:endParaRPr>
          </a:p>
        </p:txBody>
      </p:sp>
      <p:grpSp>
        <p:nvGrpSpPr>
          <p:cNvPr id="774" name="Google Shape;774;p25"/>
          <p:cNvGrpSpPr/>
          <p:nvPr/>
        </p:nvGrpSpPr>
        <p:grpSpPr>
          <a:xfrm>
            <a:off x="833037" y="2524011"/>
            <a:ext cx="1604687" cy="1573806"/>
            <a:chOff x="4284375" y="2507250"/>
            <a:chExt cx="1244715" cy="1262175"/>
          </a:xfrm>
        </p:grpSpPr>
        <p:sp>
          <p:nvSpPr>
            <p:cNvPr id="775" name="Google Shape;775;p25"/>
            <p:cNvSpPr/>
            <p:nvPr/>
          </p:nvSpPr>
          <p:spPr>
            <a:xfrm>
              <a:off x="4284375"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776" name="Google Shape;776;p25"/>
            <p:cNvSpPr/>
            <p:nvPr/>
          </p:nvSpPr>
          <p:spPr>
            <a:xfrm>
              <a:off x="4595580"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777" name="Google Shape;777;p25"/>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778" name="Google Shape;778;p25"/>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779" name="Google Shape;779;p25"/>
            <p:cNvSpPr/>
            <p:nvPr/>
          </p:nvSpPr>
          <p:spPr>
            <a:xfrm>
              <a:off x="4284375"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780" name="Google Shape;780;p25"/>
            <p:cNvSpPr/>
            <p:nvPr/>
          </p:nvSpPr>
          <p:spPr>
            <a:xfrm>
              <a:off x="4595580"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781" name="Google Shape;781;p25"/>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782" name="Google Shape;782;p25"/>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783" name="Google Shape;783;p25"/>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784" name="Google Shape;784;p25"/>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785" name="Google Shape;785;p25"/>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786" name="Google Shape;786;p25"/>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787" name="Google Shape;787;p25"/>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788" name="Google Shape;788;p25"/>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789" name="Google Shape;789;p25"/>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790" name="Google Shape;790;p25"/>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791" name="Google Shape;791;p25"/>
          <p:cNvGrpSpPr/>
          <p:nvPr/>
        </p:nvGrpSpPr>
        <p:grpSpPr>
          <a:xfrm>
            <a:off x="3176187" y="2917449"/>
            <a:ext cx="802305" cy="787028"/>
            <a:chOff x="3352962" y="2571761"/>
            <a:chExt cx="802305" cy="787028"/>
          </a:xfrm>
        </p:grpSpPr>
        <p:sp>
          <p:nvSpPr>
            <p:cNvPr id="792" name="Google Shape;792;p25"/>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793" name="Google Shape;793;p25"/>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794" name="Google Shape;794;p25"/>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795" name="Google Shape;795;p25"/>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796" name="Google Shape;796;p25"/>
          <p:cNvSpPr/>
          <p:nvPr/>
        </p:nvSpPr>
        <p:spPr>
          <a:xfrm>
            <a:off x="4764862" y="3114124"/>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797" name="Google Shape;797;p25"/>
          <p:cNvSpPr/>
          <p:nvPr/>
        </p:nvSpPr>
        <p:spPr>
          <a:xfrm>
            <a:off x="6650012" y="3017749"/>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pic>
        <p:nvPicPr>
          <p:cNvPr id="798" name="Google Shape;798;p25"/>
          <p:cNvPicPr preferRelativeResize="0"/>
          <p:nvPr/>
        </p:nvPicPr>
        <p:blipFill rotWithShape="1">
          <a:blip r:embed="rId3">
            <a:alphaModFix/>
          </a:blip>
          <a:srcRect b="0" l="0" r="0" t="0"/>
          <a:stretch/>
        </p:blipFill>
        <p:spPr>
          <a:xfrm>
            <a:off x="2680362" y="3154188"/>
            <a:ext cx="329375" cy="313625"/>
          </a:xfrm>
          <a:prstGeom prst="rect">
            <a:avLst/>
          </a:prstGeom>
          <a:noFill/>
          <a:ln>
            <a:noFill/>
          </a:ln>
        </p:spPr>
      </p:pic>
      <p:pic>
        <p:nvPicPr>
          <p:cNvPr id="799" name="Google Shape;799;p25"/>
          <p:cNvPicPr preferRelativeResize="0"/>
          <p:nvPr/>
        </p:nvPicPr>
        <p:blipFill rotWithShape="1">
          <a:blip r:embed="rId4">
            <a:alphaModFix/>
          </a:blip>
          <a:srcRect b="0" l="0" r="0" t="0"/>
          <a:stretch/>
        </p:blipFill>
        <p:spPr>
          <a:xfrm>
            <a:off x="4206986" y="3146225"/>
            <a:ext cx="329375" cy="329375"/>
          </a:xfrm>
          <a:prstGeom prst="rect">
            <a:avLst/>
          </a:prstGeom>
          <a:noFill/>
          <a:ln>
            <a:noFill/>
          </a:ln>
        </p:spPr>
      </p:pic>
      <p:pic>
        <p:nvPicPr>
          <p:cNvPr id="800" name="Google Shape;800;p25"/>
          <p:cNvPicPr preferRelativeResize="0"/>
          <p:nvPr/>
        </p:nvPicPr>
        <p:blipFill rotWithShape="1">
          <a:blip r:embed="rId5">
            <a:alphaModFix/>
          </a:blip>
          <a:srcRect b="0" l="0" r="0" t="0"/>
          <a:stretch/>
        </p:blipFill>
        <p:spPr>
          <a:xfrm>
            <a:off x="5632474" y="3182974"/>
            <a:ext cx="462900" cy="208650"/>
          </a:xfrm>
          <a:prstGeom prst="rect">
            <a:avLst/>
          </a:prstGeom>
          <a:noFill/>
          <a:ln>
            <a:noFill/>
          </a:ln>
        </p:spPr>
      </p:pic>
      <p:sp>
        <p:nvSpPr>
          <p:cNvPr id="801" name="Google Shape;801;p25"/>
          <p:cNvSpPr txBox="1"/>
          <p:nvPr/>
        </p:nvSpPr>
        <p:spPr>
          <a:xfrm>
            <a:off x="1366050" y="4302900"/>
            <a:ext cx="6941400" cy="431100"/>
          </a:xfrm>
          <a:prstGeom prst="rect">
            <a:avLst/>
          </a:prstGeom>
          <a:solidFill>
            <a:srgbClr val="EFEFEF"/>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000000"/>
                </a:solidFill>
                <a:latin typeface="Courier New"/>
                <a:ea typeface="Courier New"/>
                <a:cs typeface="Courier New"/>
                <a:sym typeface="Courier New"/>
              </a:rPr>
              <a:t>Z</a:t>
            </a:r>
            <a:r>
              <a:rPr b="1" baseline="-25000" i="0" lang="en" sz="1600" u="none" cap="none" strike="noStrike">
                <a:solidFill>
                  <a:srgbClr val="000000"/>
                </a:solidFill>
                <a:latin typeface="Courier New"/>
                <a:ea typeface="Courier New"/>
                <a:cs typeface="Courier New"/>
                <a:sym typeface="Courier New"/>
              </a:rPr>
              <a:t>1,1 </a:t>
            </a:r>
            <a:r>
              <a:rPr b="1" i="0" lang="en" sz="1600" u="none" cap="none" strike="noStrike">
                <a:solidFill>
                  <a:srgbClr val="000000"/>
                </a:solidFill>
                <a:latin typeface="Courier New"/>
                <a:ea typeface="Courier New"/>
                <a:cs typeface="Courier New"/>
                <a:sym typeface="Courier New"/>
              </a:rPr>
              <a:t>= (A</a:t>
            </a:r>
            <a:r>
              <a:rPr b="1" baseline="-25000" i="0" lang="en" sz="1600" u="none" cap="none" strike="noStrike">
                <a:solidFill>
                  <a:srgbClr val="000000"/>
                </a:solidFill>
                <a:latin typeface="Courier New"/>
                <a:ea typeface="Courier New"/>
                <a:cs typeface="Courier New"/>
                <a:sym typeface="Courier New"/>
              </a:rPr>
              <a:t>1,1</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1,1</a:t>
            </a:r>
            <a:r>
              <a:rPr b="1" i="0" lang="en" sz="1600" u="none" cap="none" strike="noStrike">
                <a:solidFill>
                  <a:srgbClr val="000000"/>
                </a:solidFill>
                <a:latin typeface="Courier New"/>
                <a:ea typeface="Courier New"/>
                <a:cs typeface="Courier New"/>
                <a:sym typeface="Courier New"/>
              </a:rPr>
              <a:t>) +</a:t>
            </a:r>
            <a:r>
              <a:rPr b="1" baseline="-25000" i="0" lang="en" sz="1600" u="none" cap="none" strike="noStrike">
                <a:solidFill>
                  <a:srgbClr val="000000"/>
                </a:solidFill>
                <a:latin typeface="Courier New"/>
                <a:ea typeface="Courier New"/>
                <a:cs typeface="Courier New"/>
                <a:sym typeface="Courier New"/>
              </a:rPr>
              <a:t> </a:t>
            </a:r>
            <a:r>
              <a:rPr b="1" i="0" lang="en" sz="1600" u="none" cap="none" strike="noStrike">
                <a:solidFill>
                  <a:srgbClr val="000000"/>
                </a:solidFill>
                <a:latin typeface="Courier New"/>
                <a:ea typeface="Courier New"/>
                <a:cs typeface="Courier New"/>
                <a:sym typeface="Courier New"/>
              </a:rPr>
              <a:t> (A</a:t>
            </a:r>
            <a:r>
              <a:rPr b="1" baseline="-25000" i="0" lang="en" sz="1600" u="none" cap="none" strike="noStrike">
                <a:solidFill>
                  <a:srgbClr val="000000"/>
                </a:solidFill>
                <a:latin typeface="Courier New"/>
                <a:ea typeface="Courier New"/>
                <a:cs typeface="Courier New"/>
                <a:sym typeface="Courier New"/>
              </a:rPr>
              <a:t>1,2</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1,2</a:t>
            </a:r>
            <a:r>
              <a:rPr b="1" i="0" lang="en" sz="1600" u="none" cap="none" strike="noStrike">
                <a:solidFill>
                  <a:srgbClr val="000000"/>
                </a:solidFill>
                <a:latin typeface="Courier New"/>
                <a:ea typeface="Courier New"/>
                <a:cs typeface="Courier New"/>
                <a:sym typeface="Courier New"/>
              </a:rPr>
              <a:t>) + (A</a:t>
            </a:r>
            <a:r>
              <a:rPr b="1" baseline="-25000" i="0" lang="en" sz="1600" u="none" cap="none" strike="noStrike">
                <a:solidFill>
                  <a:srgbClr val="000000"/>
                </a:solidFill>
                <a:latin typeface="Courier New"/>
                <a:ea typeface="Courier New"/>
                <a:cs typeface="Courier New"/>
                <a:sym typeface="Courier New"/>
              </a:rPr>
              <a:t>2,1</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2,1</a:t>
            </a:r>
            <a:r>
              <a:rPr b="1" i="0" lang="en" sz="1600" u="none" cap="none" strike="noStrike">
                <a:solidFill>
                  <a:srgbClr val="000000"/>
                </a:solidFill>
                <a:latin typeface="Courier New"/>
                <a:ea typeface="Courier New"/>
                <a:cs typeface="Courier New"/>
                <a:sym typeface="Courier New"/>
              </a:rPr>
              <a:t>) + (A</a:t>
            </a:r>
            <a:r>
              <a:rPr b="1" baseline="-25000" i="0" lang="en" sz="1600" u="none" cap="none" strike="noStrike">
                <a:solidFill>
                  <a:srgbClr val="000000"/>
                </a:solidFill>
                <a:latin typeface="Courier New"/>
                <a:ea typeface="Courier New"/>
                <a:cs typeface="Courier New"/>
                <a:sym typeface="Courier New"/>
              </a:rPr>
              <a:t>2,2</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2,2</a:t>
            </a:r>
            <a:r>
              <a:rPr b="1" i="0" lang="en" sz="1600" u="none" cap="none" strike="noStrike">
                <a:solidFill>
                  <a:srgbClr val="000000"/>
                </a:solidFill>
                <a:latin typeface="Courier New"/>
                <a:ea typeface="Courier New"/>
                <a:cs typeface="Courier New"/>
                <a:sym typeface="Courier New"/>
              </a:rPr>
              <a:t>) + B</a:t>
            </a:r>
            <a:endParaRPr b="1" baseline="-25000" i="0" sz="1600" u="none" cap="none" strike="noStrike">
              <a:solidFill>
                <a:srgbClr val="000000"/>
              </a:solidFill>
              <a:latin typeface="Courier New"/>
              <a:ea typeface="Courier New"/>
              <a:cs typeface="Courier New"/>
              <a:sym typeface="Courier New"/>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Stride = 2</a:t>
            </a:r>
            <a:endParaRPr/>
          </a:p>
        </p:txBody>
      </p:sp>
      <p:sp>
        <p:nvSpPr>
          <p:cNvPr id="807" name="Google Shape;807;p26"/>
          <p:cNvSpPr txBox="1"/>
          <p:nvPr>
            <p:ph idx="1" type="body"/>
          </p:nvPr>
        </p:nvSpPr>
        <p:spPr>
          <a:xfrm>
            <a:off x="311700" y="1171600"/>
            <a:ext cx="8520600" cy="613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Move two elements to the right</a:t>
            </a:r>
            <a:endParaRPr>
              <a:solidFill>
                <a:srgbClr val="292929"/>
              </a:solidFill>
            </a:endParaRPr>
          </a:p>
        </p:txBody>
      </p:sp>
      <p:grpSp>
        <p:nvGrpSpPr>
          <p:cNvPr id="808" name="Google Shape;808;p26"/>
          <p:cNvGrpSpPr/>
          <p:nvPr/>
        </p:nvGrpSpPr>
        <p:grpSpPr>
          <a:xfrm>
            <a:off x="856812" y="2427649"/>
            <a:ext cx="1604687" cy="1573806"/>
            <a:chOff x="4284375" y="2507250"/>
            <a:chExt cx="1244715" cy="1262175"/>
          </a:xfrm>
        </p:grpSpPr>
        <p:sp>
          <p:nvSpPr>
            <p:cNvPr id="809" name="Google Shape;809;p26"/>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810" name="Google Shape;810;p26"/>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811" name="Google Shape;811;p26"/>
            <p:cNvSpPr/>
            <p:nvPr/>
          </p:nvSpPr>
          <p:spPr>
            <a:xfrm>
              <a:off x="4906785"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812" name="Google Shape;812;p26"/>
            <p:cNvSpPr/>
            <p:nvPr/>
          </p:nvSpPr>
          <p:spPr>
            <a:xfrm>
              <a:off x="5217990"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813" name="Google Shape;813;p26"/>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814" name="Google Shape;814;p26"/>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815" name="Google Shape;815;p26"/>
            <p:cNvSpPr/>
            <p:nvPr/>
          </p:nvSpPr>
          <p:spPr>
            <a:xfrm>
              <a:off x="4906785"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816" name="Google Shape;816;p26"/>
            <p:cNvSpPr/>
            <p:nvPr/>
          </p:nvSpPr>
          <p:spPr>
            <a:xfrm>
              <a:off x="5217990"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817" name="Google Shape;817;p26"/>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818" name="Google Shape;818;p26"/>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819" name="Google Shape;819;p26"/>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820" name="Google Shape;820;p26"/>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821" name="Google Shape;821;p26"/>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822" name="Google Shape;822;p26"/>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823" name="Google Shape;823;p26"/>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824" name="Google Shape;824;p26"/>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825" name="Google Shape;825;p26"/>
          <p:cNvGrpSpPr/>
          <p:nvPr/>
        </p:nvGrpSpPr>
        <p:grpSpPr>
          <a:xfrm>
            <a:off x="3199962" y="2821086"/>
            <a:ext cx="802305" cy="787028"/>
            <a:chOff x="3352962" y="2571761"/>
            <a:chExt cx="802305" cy="787028"/>
          </a:xfrm>
        </p:grpSpPr>
        <p:sp>
          <p:nvSpPr>
            <p:cNvPr id="826" name="Google Shape;826;p26"/>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827" name="Google Shape;827;p26"/>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828" name="Google Shape;828;p26"/>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829" name="Google Shape;829;p26"/>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830" name="Google Shape;830;p26"/>
          <p:cNvSpPr/>
          <p:nvPr/>
        </p:nvSpPr>
        <p:spPr>
          <a:xfrm>
            <a:off x="4788637" y="3017761"/>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831" name="Google Shape;831;p26"/>
          <p:cNvGrpSpPr/>
          <p:nvPr/>
        </p:nvGrpSpPr>
        <p:grpSpPr>
          <a:xfrm>
            <a:off x="6650012" y="3017749"/>
            <a:ext cx="802305" cy="393600"/>
            <a:chOff x="6765262" y="2468036"/>
            <a:chExt cx="802305" cy="393600"/>
          </a:xfrm>
        </p:grpSpPr>
        <p:sp>
          <p:nvSpPr>
            <p:cNvPr id="832" name="Google Shape;832;p26"/>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833" name="Google Shape;833;p26"/>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grpSp>
      <p:pic>
        <p:nvPicPr>
          <p:cNvPr id="834" name="Google Shape;834;p26"/>
          <p:cNvPicPr preferRelativeResize="0"/>
          <p:nvPr/>
        </p:nvPicPr>
        <p:blipFill rotWithShape="1">
          <a:blip r:embed="rId3">
            <a:alphaModFix/>
          </a:blip>
          <a:srcRect b="0" l="0" r="0" t="0"/>
          <a:stretch/>
        </p:blipFill>
        <p:spPr>
          <a:xfrm>
            <a:off x="2704137" y="3057825"/>
            <a:ext cx="329375" cy="313625"/>
          </a:xfrm>
          <a:prstGeom prst="rect">
            <a:avLst/>
          </a:prstGeom>
          <a:noFill/>
          <a:ln>
            <a:noFill/>
          </a:ln>
        </p:spPr>
      </p:pic>
      <p:pic>
        <p:nvPicPr>
          <p:cNvPr id="835" name="Google Shape;835;p26"/>
          <p:cNvPicPr preferRelativeResize="0"/>
          <p:nvPr/>
        </p:nvPicPr>
        <p:blipFill rotWithShape="1">
          <a:blip r:embed="rId4">
            <a:alphaModFix/>
          </a:blip>
          <a:srcRect b="0" l="0" r="0" t="0"/>
          <a:stretch/>
        </p:blipFill>
        <p:spPr>
          <a:xfrm>
            <a:off x="4230761" y="3049863"/>
            <a:ext cx="329375" cy="329375"/>
          </a:xfrm>
          <a:prstGeom prst="rect">
            <a:avLst/>
          </a:prstGeom>
          <a:noFill/>
          <a:ln>
            <a:noFill/>
          </a:ln>
        </p:spPr>
      </p:pic>
      <p:pic>
        <p:nvPicPr>
          <p:cNvPr id="836" name="Google Shape;836;p26"/>
          <p:cNvPicPr preferRelativeResize="0"/>
          <p:nvPr/>
        </p:nvPicPr>
        <p:blipFill rotWithShape="1">
          <a:blip r:embed="rId5">
            <a:alphaModFix/>
          </a:blip>
          <a:srcRect b="0" l="0" r="0" t="0"/>
          <a:stretch/>
        </p:blipFill>
        <p:spPr>
          <a:xfrm>
            <a:off x="5656249" y="3086612"/>
            <a:ext cx="462900" cy="208650"/>
          </a:xfrm>
          <a:prstGeom prst="rect">
            <a:avLst/>
          </a:prstGeom>
          <a:noFill/>
          <a:ln>
            <a:noFill/>
          </a:ln>
        </p:spPr>
      </p:pic>
      <p:sp>
        <p:nvSpPr>
          <p:cNvPr id="837" name="Google Shape;837;p26"/>
          <p:cNvSpPr txBox="1"/>
          <p:nvPr/>
        </p:nvSpPr>
        <p:spPr>
          <a:xfrm>
            <a:off x="1508600" y="4321550"/>
            <a:ext cx="7060200" cy="431100"/>
          </a:xfrm>
          <a:prstGeom prst="rect">
            <a:avLst/>
          </a:prstGeom>
          <a:solidFill>
            <a:srgbClr val="EFEFEF"/>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000000"/>
                </a:solidFill>
                <a:latin typeface="Courier New"/>
                <a:ea typeface="Courier New"/>
                <a:cs typeface="Courier New"/>
                <a:sym typeface="Courier New"/>
              </a:rPr>
              <a:t>Z</a:t>
            </a:r>
            <a:r>
              <a:rPr b="1" baseline="-25000" i="0" lang="en" sz="1600" u="none" cap="none" strike="noStrike">
                <a:solidFill>
                  <a:srgbClr val="000000"/>
                </a:solidFill>
                <a:latin typeface="Courier New"/>
                <a:ea typeface="Courier New"/>
                <a:cs typeface="Courier New"/>
                <a:sym typeface="Courier New"/>
              </a:rPr>
              <a:t>1,2 </a:t>
            </a:r>
            <a:r>
              <a:rPr b="1" i="0" lang="en" sz="1600" u="none" cap="none" strike="noStrike">
                <a:solidFill>
                  <a:srgbClr val="000000"/>
                </a:solidFill>
                <a:latin typeface="Courier New"/>
                <a:ea typeface="Courier New"/>
                <a:cs typeface="Courier New"/>
                <a:sym typeface="Courier New"/>
              </a:rPr>
              <a:t>= (A</a:t>
            </a:r>
            <a:r>
              <a:rPr b="1" baseline="-25000" i="0" lang="en" sz="1600" u="none" cap="none" strike="noStrike">
                <a:solidFill>
                  <a:srgbClr val="000000"/>
                </a:solidFill>
                <a:latin typeface="Courier New"/>
                <a:ea typeface="Courier New"/>
                <a:cs typeface="Courier New"/>
                <a:sym typeface="Courier New"/>
              </a:rPr>
              <a:t>1,3</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1,1</a:t>
            </a:r>
            <a:r>
              <a:rPr b="1" i="0" lang="en" sz="1600" u="none" cap="none" strike="noStrike">
                <a:solidFill>
                  <a:srgbClr val="000000"/>
                </a:solidFill>
                <a:latin typeface="Courier New"/>
                <a:ea typeface="Courier New"/>
                <a:cs typeface="Courier New"/>
                <a:sym typeface="Courier New"/>
              </a:rPr>
              <a:t>) +</a:t>
            </a:r>
            <a:r>
              <a:rPr b="1" baseline="-25000" i="0" lang="en" sz="1600" u="none" cap="none" strike="noStrike">
                <a:solidFill>
                  <a:srgbClr val="000000"/>
                </a:solidFill>
                <a:latin typeface="Courier New"/>
                <a:ea typeface="Courier New"/>
                <a:cs typeface="Courier New"/>
                <a:sym typeface="Courier New"/>
              </a:rPr>
              <a:t> </a:t>
            </a:r>
            <a:r>
              <a:rPr b="1" i="0" lang="en" sz="1600" u="none" cap="none" strike="noStrike">
                <a:solidFill>
                  <a:srgbClr val="000000"/>
                </a:solidFill>
                <a:latin typeface="Courier New"/>
                <a:ea typeface="Courier New"/>
                <a:cs typeface="Courier New"/>
                <a:sym typeface="Courier New"/>
              </a:rPr>
              <a:t>(A</a:t>
            </a:r>
            <a:r>
              <a:rPr b="1" baseline="-25000" i="0" lang="en" sz="1600" u="none" cap="none" strike="noStrike">
                <a:solidFill>
                  <a:srgbClr val="000000"/>
                </a:solidFill>
                <a:latin typeface="Courier New"/>
                <a:ea typeface="Courier New"/>
                <a:cs typeface="Courier New"/>
                <a:sym typeface="Courier New"/>
              </a:rPr>
              <a:t>1,4</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1,2</a:t>
            </a:r>
            <a:r>
              <a:rPr b="1" i="0" lang="en" sz="1600" u="none" cap="none" strike="noStrike">
                <a:solidFill>
                  <a:srgbClr val="000000"/>
                </a:solidFill>
                <a:latin typeface="Courier New"/>
                <a:ea typeface="Courier New"/>
                <a:cs typeface="Courier New"/>
                <a:sym typeface="Courier New"/>
              </a:rPr>
              <a:t>) + (A</a:t>
            </a:r>
            <a:r>
              <a:rPr b="1" baseline="-25000" i="0" lang="en" sz="1600" u="none" cap="none" strike="noStrike">
                <a:solidFill>
                  <a:srgbClr val="000000"/>
                </a:solidFill>
                <a:latin typeface="Courier New"/>
                <a:ea typeface="Courier New"/>
                <a:cs typeface="Courier New"/>
                <a:sym typeface="Courier New"/>
              </a:rPr>
              <a:t>2,3</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2,1</a:t>
            </a:r>
            <a:r>
              <a:rPr b="1" i="0" lang="en" sz="1600" u="none" cap="none" strike="noStrike">
                <a:solidFill>
                  <a:srgbClr val="000000"/>
                </a:solidFill>
                <a:latin typeface="Courier New"/>
                <a:ea typeface="Courier New"/>
                <a:cs typeface="Courier New"/>
                <a:sym typeface="Courier New"/>
              </a:rPr>
              <a:t>) + (A</a:t>
            </a:r>
            <a:r>
              <a:rPr b="1" baseline="-25000" i="0" lang="en" sz="1600" u="none" cap="none" strike="noStrike">
                <a:solidFill>
                  <a:srgbClr val="000000"/>
                </a:solidFill>
                <a:latin typeface="Courier New"/>
                <a:ea typeface="Courier New"/>
                <a:cs typeface="Courier New"/>
                <a:sym typeface="Courier New"/>
              </a:rPr>
              <a:t>2,4</a:t>
            </a:r>
            <a:r>
              <a:rPr b="1" i="0" lang="en" sz="1600" u="none" cap="none" strike="noStrike">
                <a:solidFill>
                  <a:srgbClr val="000000"/>
                </a:solidFill>
                <a:latin typeface="Courier New"/>
                <a:ea typeface="Courier New"/>
                <a:cs typeface="Courier New"/>
                <a:sym typeface="Courier New"/>
              </a:rPr>
              <a:t>*W</a:t>
            </a:r>
            <a:r>
              <a:rPr b="1" baseline="-25000" i="0" lang="en" sz="1600" u="none" cap="none" strike="noStrike">
                <a:solidFill>
                  <a:srgbClr val="000000"/>
                </a:solidFill>
                <a:latin typeface="Courier New"/>
                <a:ea typeface="Courier New"/>
                <a:cs typeface="Courier New"/>
                <a:sym typeface="Courier New"/>
              </a:rPr>
              <a:t>2,2</a:t>
            </a:r>
            <a:r>
              <a:rPr b="1" i="0" lang="en" sz="1600" u="none" cap="none" strike="noStrike">
                <a:solidFill>
                  <a:srgbClr val="000000"/>
                </a:solidFill>
                <a:latin typeface="Courier New"/>
                <a:ea typeface="Courier New"/>
                <a:cs typeface="Courier New"/>
                <a:sym typeface="Courier New"/>
              </a:rPr>
              <a:t>) + B</a:t>
            </a:r>
            <a:endParaRPr b="1" baseline="-25000" i="0" sz="1600" u="none" cap="none" strike="noStrike">
              <a:solidFill>
                <a:srgbClr val="000000"/>
              </a:solidFill>
              <a:latin typeface="Courier New"/>
              <a:ea typeface="Courier New"/>
              <a:cs typeface="Courier New"/>
              <a:sym typeface="Courier Ne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What is an image? : For a computer!</a:t>
            </a:r>
            <a:endParaRPr/>
          </a:p>
        </p:txBody>
      </p:sp>
      <p:sp>
        <p:nvSpPr>
          <p:cNvPr id="72" name="Google Shape;72;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A visual representation. A Matrix </a:t>
            </a:r>
            <a:r>
              <a:rPr b="1" lang="en">
                <a:latin typeface="Courier New"/>
                <a:ea typeface="Courier New"/>
                <a:cs typeface="Courier New"/>
                <a:sym typeface="Courier New"/>
              </a:rPr>
              <a:t>I</a:t>
            </a:r>
            <a:r>
              <a:rPr b="1" lang="en"/>
              <a:t> </a:t>
            </a:r>
            <a:r>
              <a:rPr lang="en"/>
              <a:t>of dimensions </a:t>
            </a:r>
            <a:r>
              <a:rPr b="1" lang="en">
                <a:latin typeface="Courier New"/>
                <a:ea typeface="Courier New"/>
                <a:cs typeface="Courier New"/>
                <a:sym typeface="Courier New"/>
              </a:rPr>
              <a:t>(M,N)</a:t>
            </a:r>
            <a:r>
              <a:rPr lang="en"/>
              <a:t>with </a:t>
            </a:r>
            <a:r>
              <a:rPr b="1" lang="en">
                <a:latin typeface="Courier New"/>
                <a:ea typeface="Courier New"/>
                <a:cs typeface="Courier New"/>
                <a:sym typeface="Courier New"/>
              </a:rPr>
              <a:t>I[i][j] = intensity(pixel(i,j))</a:t>
            </a:r>
            <a:endParaRPr b="1">
              <a:latin typeface="Courier New"/>
              <a:ea typeface="Courier New"/>
              <a:cs typeface="Courier New"/>
              <a:sym typeface="Courier New"/>
            </a:endParaRPr>
          </a:p>
        </p:txBody>
      </p:sp>
      <p:pic>
        <p:nvPicPr>
          <p:cNvPr id="73" name="Google Shape;73;p3"/>
          <p:cNvPicPr preferRelativeResize="0"/>
          <p:nvPr/>
        </p:nvPicPr>
        <p:blipFill rotWithShape="1">
          <a:blip r:embed="rId3">
            <a:alphaModFix/>
          </a:blip>
          <a:srcRect b="0" l="0" r="0" t="0"/>
          <a:stretch/>
        </p:blipFill>
        <p:spPr>
          <a:xfrm>
            <a:off x="807200" y="2571750"/>
            <a:ext cx="1672001" cy="2261100"/>
          </a:xfrm>
          <a:prstGeom prst="rect">
            <a:avLst/>
          </a:prstGeom>
          <a:noFill/>
          <a:ln>
            <a:noFill/>
          </a:ln>
        </p:spPr>
      </p:pic>
      <p:pic>
        <p:nvPicPr>
          <p:cNvPr id="74" name="Google Shape;74;p3"/>
          <p:cNvPicPr preferRelativeResize="0"/>
          <p:nvPr/>
        </p:nvPicPr>
        <p:blipFill rotWithShape="1">
          <a:blip r:embed="rId4">
            <a:alphaModFix/>
          </a:blip>
          <a:srcRect b="0" l="0" r="0" t="0"/>
          <a:stretch/>
        </p:blipFill>
        <p:spPr>
          <a:xfrm>
            <a:off x="3119341" y="2571750"/>
            <a:ext cx="5444560" cy="2261100"/>
          </a:xfrm>
          <a:prstGeom prst="rect">
            <a:avLst/>
          </a:prstGeom>
          <a:noFill/>
          <a:ln>
            <a:noFill/>
          </a:ln>
        </p:spPr>
      </p:pic>
      <p:cxnSp>
        <p:nvCxnSpPr>
          <p:cNvPr id="75" name="Google Shape;75;p3"/>
          <p:cNvCxnSpPr/>
          <p:nvPr/>
        </p:nvCxnSpPr>
        <p:spPr>
          <a:xfrm>
            <a:off x="8789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76" name="Google Shape;76;p3"/>
          <p:cNvCxnSpPr/>
          <p:nvPr/>
        </p:nvCxnSpPr>
        <p:spPr>
          <a:xfrm>
            <a:off x="9551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77" name="Google Shape;77;p3"/>
          <p:cNvCxnSpPr/>
          <p:nvPr/>
        </p:nvCxnSpPr>
        <p:spPr>
          <a:xfrm>
            <a:off x="10313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78" name="Google Shape;78;p3"/>
          <p:cNvCxnSpPr/>
          <p:nvPr/>
        </p:nvCxnSpPr>
        <p:spPr>
          <a:xfrm>
            <a:off x="11075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79" name="Google Shape;79;p3"/>
          <p:cNvCxnSpPr/>
          <p:nvPr/>
        </p:nvCxnSpPr>
        <p:spPr>
          <a:xfrm>
            <a:off x="11837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80" name="Google Shape;80;p3"/>
          <p:cNvCxnSpPr/>
          <p:nvPr/>
        </p:nvCxnSpPr>
        <p:spPr>
          <a:xfrm>
            <a:off x="12599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81" name="Google Shape;81;p3"/>
          <p:cNvCxnSpPr/>
          <p:nvPr/>
        </p:nvCxnSpPr>
        <p:spPr>
          <a:xfrm>
            <a:off x="13361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82" name="Google Shape;82;p3"/>
          <p:cNvCxnSpPr/>
          <p:nvPr/>
        </p:nvCxnSpPr>
        <p:spPr>
          <a:xfrm>
            <a:off x="14123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83" name="Google Shape;83;p3"/>
          <p:cNvCxnSpPr/>
          <p:nvPr/>
        </p:nvCxnSpPr>
        <p:spPr>
          <a:xfrm>
            <a:off x="14885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84" name="Google Shape;84;p3"/>
          <p:cNvCxnSpPr/>
          <p:nvPr/>
        </p:nvCxnSpPr>
        <p:spPr>
          <a:xfrm>
            <a:off x="15647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85" name="Google Shape;85;p3"/>
          <p:cNvCxnSpPr/>
          <p:nvPr/>
        </p:nvCxnSpPr>
        <p:spPr>
          <a:xfrm>
            <a:off x="16409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86" name="Google Shape;86;p3"/>
          <p:cNvCxnSpPr/>
          <p:nvPr/>
        </p:nvCxnSpPr>
        <p:spPr>
          <a:xfrm>
            <a:off x="17171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87" name="Google Shape;87;p3"/>
          <p:cNvCxnSpPr/>
          <p:nvPr/>
        </p:nvCxnSpPr>
        <p:spPr>
          <a:xfrm>
            <a:off x="17933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88" name="Google Shape;88;p3"/>
          <p:cNvCxnSpPr/>
          <p:nvPr/>
        </p:nvCxnSpPr>
        <p:spPr>
          <a:xfrm>
            <a:off x="18695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89" name="Google Shape;89;p3"/>
          <p:cNvCxnSpPr/>
          <p:nvPr/>
        </p:nvCxnSpPr>
        <p:spPr>
          <a:xfrm>
            <a:off x="19457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90" name="Google Shape;90;p3"/>
          <p:cNvCxnSpPr/>
          <p:nvPr/>
        </p:nvCxnSpPr>
        <p:spPr>
          <a:xfrm>
            <a:off x="20219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91" name="Google Shape;91;p3"/>
          <p:cNvCxnSpPr/>
          <p:nvPr/>
        </p:nvCxnSpPr>
        <p:spPr>
          <a:xfrm>
            <a:off x="20981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92" name="Google Shape;92;p3"/>
          <p:cNvCxnSpPr/>
          <p:nvPr/>
        </p:nvCxnSpPr>
        <p:spPr>
          <a:xfrm>
            <a:off x="21743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93" name="Google Shape;93;p3"/>
          <p:cNvCxnSpPr/>
          <p:nvPr/>
        </p:nvCxnSpPr>
        <p:spPr>
          <a:xfrm>
            <a:off x="22505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94" name="Google Shape;94;p3"/>
          <p:cNvCxnSpPr/>
          <p:nvPr/>
        </p:nvCxnSpPr>
        <p:spPr>
          <a:xfrm>
            <a:off x="23267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95" name="Google Shape;95;p3"/>
          <p:cNvCxnSpPr/>
          <p:nvPr/>
        </p:nvCxnSpPr>
        <p:spPr>
          <a:xfrm>
            <a:off x="2402900" y="2579275"/>
            <a:ext cx="0" cy="2262000"/>
          </a:xfrm>
          <a:prstGeom prst="straightConnector1">
            <a:avLst/>
          </a:prstGeom>
          <a:noFill/>
          <a:ln cap="flat" cmpd="sng" w="9525">
            <a:solidFill>
              <a:schemeClr val="dk2"/>
            </a:solidFill>
            <a:prstDash val="solid"/>
            <a:round/>
            <a:headEnd len="sm" w="sm" type="none"/>
            <a:tailEnd len="sm" w="sm" type="none"/>
          </a:ln>
        </p:spPr>
      </p:cxnSp>
      <p:cxnSp>
        <p:nvCxnSpPr>
          <p:cNvPr id="96" name="Google Shape;96;p3"/>
          <p:cNvCxnSpPr/>
          <p:nvPr/>
        </p:nvCxnSpPr>
        <p:spPr>
          <a:xfrm>
            <a:off x="828475" y="2629700"/>
            <a:ext cx="1656900" cy="0"/>
          </a:xfrm>
          <a:prstGeom prst="straightConnector1">
            <a:avLst/>
          </a:prstGeom>
          <a:noFill/>
          <a:ln cap="flat" cmpd="sng" w="9525">
            <a:solidFill>
              <a:schemeClr val="dk2"/>
            </a:solidFill>
            <a:prstDash val="solid"/>
            <a:round/>
            <a:headEnd len="sm" w="sm" type="none"/>
            <a:tailEnd len="sm" w="sm" type="none"/>
          </a:ln>
        </p:spPr>
      </p:cxnSp>
      <p:cxnSp>
        <p:nvCxnSpPr>
          <p:cNvPr id="97" name="Google Shape;97;p3"/>
          <p:cNvCxnSpPr/>
          <p:nvPr/>
        </p:nvCxnSpPr>
        <p:spPr>
          <a:xfrm>
            <a:off x="828475" y="2705900"/>
            <a:ext cx="1656900" cy="0"/>
          </a:xfrm>
          <a:prstGeom prst="straightConnector1">
            <a:avLst/>
          </a:prstGeom>
          <a:noFill/>
          <a:ln cap="flat" cmpd="sng" w="9525">
            <a:solidFill>
              <a:schemeClr val="dk2"/>
            </a:solidFill>
            <a:prstDash val="solid"/>
            <a:round/>
            <a:headEnd len="sm" w="sm" type="none"/>
            <a:tailEnd len="sm" w="sm" type="none"/>
          </a:ln>
        </p:spPr>
      </p:cxnSp>
      <p:cxnSp>
        <p:nvCxnSpPr>
          <p:cNvPr id="98" name="Google Shape;98;p3"/>
          <p:cNvCxnSpPr/>
          <p:nvPr/>
        </p:nvCxnSpPr>
        <p:spPr>
          <a:xfrm>
            <a:off x="828475" y="2782100"/>
            <a:ext cx="1656900" cy="0"/>
          </a:xfrm>
          <a:prstGeom prst="straightConnector1">
            <a:avLst/>
          </a:prstGeom>
          <a:noFill/>
          <a:ln cap="flat" cmpd="sng" w="9525">
            <a:solidFill>
              <a:schemeClr val="dk2"/>
            </a:solidFill>
            <a:prstDash val="solid"/>
            <a:round/>
            <a:headEnd len="sm" w="sm" type="none"/>
            <a:tailEnd len="sm" w="sm" type="none"/>
          </a:ln>
        </p:spPr>
      </p:cxnSp>
      <p:cxnSp>
        <p:nvCxnSpPr>
          <p:cNvPr id="99" name="Google Shape;99;p3"/>
          <p:cNvCxnSpPr/>
          <p:nvPr/>
        </p:nvCxnSpPr>
        <p:spPr>
          <a:xfrm>
            <a:off x="828475" y="2858300"/>
            <a:ext cx="1656900" cy="0"/>
          </a:xfrm>
          <a:prstGeom prst="straightConnector1">
            <a:avLst/>
          </a:prstGeom>
          <a:noFill/>
          <a:ln cap="flat" cmpd="sng" w="9525">
            <a:solidFill>
              <a:schemeClr val="dk2"/>
            </a:solidFill>
            <a:prstDash val="solid"/>
            <a:round/>
            <a:headEnd len="sm" w="sm" type="none"/>
            <a:tailEnd len="sm" w="sm" type="none"/>
          </a:ln>
        </p:spPr>
      </p:cxnSp>
      <p:cxnSp>
        <p:nvCxnSpPr>
          <p:cNvPr id="100" name="Google Shape;100;p3"/>
          <p:cNvCxnSpPr/>
          <p:nvPr/>
        </p:nvCxnSpPr>
        <p:spPr>
          <a:xfrm>
            <a:off x="828475" y="2934500"/>
            <a:ext cx="1656900" cy="0"/>
          </a:xfrm>
          <a:prstGeom prst="straightConnector1">
            <a:avLst/>
          </a:prstGeom>
          <a:noFill/>
          <a:ln cap="flat" cmpd="sng" w="9525">
            <a:solidFill>
              <a:schemeClr val="dk2"/>
            </a:solidFill>
            <a:prstDash val="solid"/>
            <a:round/>
            <a:headEnd len="sm" w="sm" type="none"/>
            <a:tailEnd len="sm" w="sm" type="none"/>
          </a:ln>
        </p:spPr>
      </p:cxnSp>
      <p:cxnSp>
        <p:nvCxnSpPr>
          <p:cNvPr id="101" name="Google Shape;101;p3"/>
          <p:cNvCxnSpPr/>
          <p:nvPr/>
        </p:nvCxnSpPr>
        <p:spPr>
          <a:xfrm>
            <a:off x="828475" y="3010700"/>
            <a:ext cx="1656900" cy="0"/>
          </a:xfrm>
          <a:prstGeom prst="straightConnector1">
            <a:avLst/>
          </a:prstGeom>
          <a:noFill/>
          <a:ln cap="flat" cmpd="sng" w="9525">
            <a:solidFill>
              <a:schemeClr val="dk2"/>
            </a:solidFill>
            <a:prstDash val="solid"/>
            <a:round/>
            <a:headEnd len="sm" w="sm" type="none"/>
            <a:tailEnd len="sm" w="sm" type="none"/>
          </a:ln>
        </p:spPr>
      </p:cxnSp>
      <p:cxnSp>
        <p:nvCxnSpPr>
          <p:cNvPr id="102" name="Google Shape;102;p3"/>
          <p:cNvCxnSpPr/>
          <p:nvPr/>
        </p:nvCxnSpPr>
        <p:spPr>
          <a:xfrm>
            <a:off x="828475" y="3086900"/>
            <a:ext cx="1656900" cy="0"/>
          </a:xfrm>
          <a:prstGeom prst="straightConnector1">
            <a:avLst/>
          </a:prstGeom>
          <a:noFill/>
          <a:ln cap="flat" cmpd="sng" w="9525">
            <a:solidFill>
              <a:schemeClr val="dk2"/>
            </a:solidFill>
            <a:prstDash val="solid"/>
            <a:round/>
            <a:headEnd len="sm" w="sm" type="none"/>
            <a:tailEnd len="sm" w="sm" type="none"/>
          </a:ln>
        </p:spPr>
      </p:cxnSp>
      <p:cxnSp>
        <p:nvCxnSpPr>
          <p:cNvPr id="103" name="Google Shape;103;p3"/>
          <p:cNvCxnSpPr/>
          <p:nvPr/>
        </p:nvCxnSpPr>
        <p:spPr>
          <a:xfrm>
            <a:off x="828475" y="3163100"/>
            <a:ext cx="1656900" cy="0"/>
          </a:xfrm>
          <a:prstGeom prst="straightConnector1">
            <a:avLst/>
          </a:prstGeom>
          <a:noFill/>
          <a:ln cap="flat" cmpd="sng" w="9525">
            <a:solidFill>
              <a:schemeClr val="dk2"/>
            </a:solidFill>
            <a:prstDash val="solid"/>
            <a:round/>
            <a:headEnd len="sm" w="sm" type="none"/>
            <a:tailEnd len="sm" w="sm" type="none"/>
          </a:ln>
        </p:spPr>
      </p:cxnSp>
      <p:cxnSp>
        <p:nvCxnSpPr>
          <p:cNvPr id="104" name="Google Shape;104;p3"/>
          <p:cNvCxnSpPr/>
          <p:nvPr/>
        </p:nvCxnSpPr>
        <p:spPr>
          <a:xfrm>
            <a:off x="828475" y="3239300"/>
            <a:ext cx="1656900" cy="0"/>
          </a:xfrm>
          <a:prstGeom prst="straightConnector1">
            <a:avLst/>
          </a:prstGeom>
          <a:noFill/>
          <a:ln cap="flat" cmpd="sng" w="9525">
            <a:solidFill>
              <a:schemeClr val="dk2"/>
            </a:solidFill>
            <a:prstDash val="solid"/>
            <a:round/>
            <a:headEnd len="sm" w="sm" type="none"/>
            <a:tailEnd len="sm" w="sm" type="none"/>
          </a:ln>
        </p:spPr>
      </p:cxnSp>
      <p:cxnSp>
        <p:nvCxnSpPr>
          <p:cNvPr id="105" name="Google Shape;105;p3"/>
          <p:cNvCxnSpPr/>
          <p:nvPr/>
        </p:nvCxnSpPr>
        <p:spPr>
          <a:xfrm>
            <a:off x="828475" y="3315500"/>
            <a:ext cx="1656900" cy="0"/>
          </a:xfrm>
          <a:prstGeom prst="straightConnector1">
            <a:avLst/>
          </a:prstGeom>
          <a:noFill/>
          <a:ln cap="flat" cmpd="sng" w="9525">
            <a:solidFill>
              <a:schemeClr val="dk2"/>
            </a:solidFill>
            <a:prstDash val="solid"/>
            <a:round/>
            <a:headEnd len="sm" w="sm" type="none"/>
            <a:tailEnd len="sm" w="sm" type="none"/>
          </a:ln>
        </p:spPr>
      </p:cxnSp>
      <p:cxnSp>
        <p:nvCxnSpPr>
          <p:cNvPr id="106" name="Google Shape;106;p3"/>
          <p:cNvCxnSpPr/>
          <p:nvPr/>
        </p:nvCxnSpPr>
        <p:spPr>
          <a:xfrm>
            <a:off x="828475" y="3391700"/>
            <a:ext cx="1656900" cy="0"/>
          </a:xfrm>
          <a:prstGeom prst="straightConnector1">
            <a:avLst/>
          </a:prstGeom>
          <a:noFill/>
          <a:ln cap="flat" cmpd="sng" w="9525">
            <a:solidFill>
              <a:schemeClr val="dk2"/>
            </a:solidFill>
            <a:prstDash val="solid"/>
            <a:round/>
            <a:headEnd len="sm" w="sm" type="none"/>
            <a:tailEnd len="sm" w="sm" type="none"/>
          </a:ln>
        </p:spPr>
      </p:cxnSp>
      <p:cxnSp>
        <p:nvCxnSpPr>
          <p:cNvPr id="107" name="Google Shape;107;p3"/>
          <p:cNvCxnSpPr/>
          <p:nvPr/>
        </p:nvCxnSpPr>
        <p:spPr>
          <a:xfrm>
            <a:off x="828475" y="3467900"/>
            <a:ext cx="1656900" cy="0"/>
          </a:xfrm>
          <a:prstGeom prst="straightConnector1">
            <a:avLst/>
          </a:prstGeom>
          <a:noFill/>
          <a:ln cap="flat" cmpd="sng" w="9525">
            <a:solidFill>
              <a:schemeClr val="dk2"/>
            </a:solidFill>
            <a:prstDash val="solid"/>
            <a:round/>
            <a:headEnd len="sm" w="sm" type="none"/>
            <a:tailEnd len="sm" w="sm" type="none"/>
          </a:ln>
        </p:spPr>
      </p:cxnSp>
      <p:cxnSp>
        <p:nvCxnSpPr>
          <p:cNvPr id="108" name="Google Shape;108;p3"/>
          <p:cNvCxnSpPr/>
          <p:nvPr/>
        </p:nvCxnSpPr>
        <p:spPr>
          <a:xfrm>
            <a:off x="828475" y="3544100"/>
            <a:ext cx="1656900" cy="0"/>
          </a:xfrm>
          <a:prstGeom prst="straightConnector1">
            <a:avLst/>
          </a:prstGeom>
          <a:noFill/>
          <a:ln cap="flat" cmpd="sng" w="9525">
            <a:solidFill>
              <a:schemeClr val="dk2"/>
            </a:solidFill>
            <a:prstDash val="solid"/>
            <a:round/>
            <a:headEnd len="sm" w="sm" type="none"/>
            <a:tailEnd len="sm" w="sm" type="none"/>
          </a:ln>
        </p:spPr>
      </p:cxnSp>
      <p:cxnSp>
        <p:nvCxnSpPr>
          <p:cNvPr id="109" name="Google Shape;109;p3"/>
          <p:cNvCxnSpPr/>
          <p:nvPr/>
        </p:nvCxnSpPr>
        <p:spPr>
          <a:xfrm>
            <a:off x="828475" y="3620300"/>
            <a:ext cx="1656900" cy="0"/>
          </a:xfrm>
          <a:prstGeom prst="straightConnector1">
            <a:avLst/>
          </a:prstGeom>
          <a:noFill/>
          <a:ln cap="flat" cmpd="sng" w="9525">
            <a:solidFill>
              <a:schemeClr val="dk2"/>
            </a:solidFill>
            <a:prstDash val="solid"/>
            <a:round/>
            <a:headEnd len="sm" w="sm" type="none"/>
            <a:tailEnd len="sm" w="sm" type="none"/>
          </a:ln>
        </p:spPr>
      </p:cxnSp>
      <p:cxnSp>
        <p:nvCxnSpPr>
          <p:cNvPr id="110" name="Google Shape;110;p3"/>
          <p:cNvCxnSpPr/>
          <p:nvPr/>
        </p:nvCxnSpPr>
        <p:spPr>
          <a:xfrm>
            <a:off x="828475" y="3696500"/>
            <a:ext cx="1656900" cy="0"/>
          </a:xfrm>
          <a:prstGeom prst="straightConnector1">
            <a:avLst/>
          </a:prstGeom>
          <a:noFill/>
          <a:ln cap="flat" cmpd="sng" w="9525">
            <a:solidFill>
              <a:schemeClr val="dk2"/>
            </a:solidFill>
            <a:prstDash val="solid"/>
            <a:round/>
            <a:headEnd len="sm" w="sm" type="none"/>
            <a:tailEnd len="sm" w="sm" type="none"/>
          </a:ln>
        </p:spPr>
      </p:cxnSp>
      <p:cxnSp>
        <p:nvCxnSpPr>
          <p:cNvPr id="111" name="Google Shape;111;p3"/>
          <p:cNvCxnSpPr/>
          <p:nvPr/>
        </p:nvCxnSpPr>
        <p:spPr>
          <a:xfrm>
            <a:off x="828475" y="3772700"/>
            <a:ext cx="1656900" cy="0"/>
          </a:xfrm>
          <a:prstGeom prst="straightConnector1">
            <a:avLst/>
          </a:prstGeom>
          <a:noFill/>
          <a:ln cap="flat" cmpd="sng" w="9525">
            <a:solidFill>
              <a:schemeClr val="dk2"/>
            </a:solidFill>
            <a:prstDash val="solid"/>
            <a:round/>
            <a:headEnd len="sm" w="sm" type="none"/>
            <a:tailEnd len="sm" w="sm" type="none"/>
          </a:ln>
        </p:spPr>
      </p:cxnSp>
      <p:cxnSp>
        <p:nvCxnSpPr>
          <p:cNvPr id="112" name="Google Shape;112;p3"/>
          <p:cNvCxnSpPr/>
          <p:nvPr/>
        </p:nvCxnSpPr>
        <p:spPr>
          <a:xfrm>
            <a:off x="828475" y="3848900"/>
            <a:ext cx="1656900" cy="0"/>
          </a:xfrm>
          <a:prstGeom prst="straightConnector1">
            <a:avLst/>
          </a:prstGeom>
          <a:noFill/>
          <a:ln cap="flat" cmpd="sng" w="9525">
            <a:solidFill>
              <a:schemeClr val="dk2"/>
            </a:solidFill>
            <a:prstDash val="solid"/>
            <a:round/>
            <a:headEnd len="sm" w="sm" type="none"/>
            <a:tailEnd len="sm" w="sm" type="none"/>
          </a:ln>
        </p:spPr>
      </p:cxnSp>
      <p:cxnSp>
        <p:nvCxnSpPr>
          <p:cNvPr id="113" name="Google Shape;113;p3"/>
          <p:cNvCxnSpPr/>
          <p:nvPr/>
        </p:nvCxnSpPr>
        <p:spPr>
          <a:xfrm>
            <a:off x="828475" y="3925100"/>
            <a:ext cx="1656900" cy="0"/>
          </a:xfrm>
          <a:prstGeom prst="straightConnector1">
            <a:avLst/>
          </a:prstGeom>
          <a:noFill/>
          <a:ln cap="flat" cmpd="sng" w="9525">
            <a:solidFill>
              <a:schemeClr val="dk2"/>
            </a:solidFill>
            <a:prstDash val="solid"/>
            <a:round/>
            <a:headEnd len="sm" w="sm" type="none"/>
            <a:tailEnd len="sm" w="sm" type="none"/>
          </a:ln>
        </p:spPr>
      </p:cxnSp>
      <p:cxnSp>
        <p:nvCxnSpPr>
          <p:cNvPr id="114" name="Google Shape;114;p3"/>
          <p:cNvCxnSpPr/>
          <p:nvPr/>
        </p:nvCxnSpPr>
        <p:spPr>
          <a:xfrm>
            <a:off x="828475" y="4001300"/>
            <a:ext cx="1656900" cy="0"/>
          </a:xfrm>
          <a:prstGeom prst="straightConnector1">
            <a:avLst/>
          </a:prstGeom>
          <a:noFill/>
          <a:ln cap="flat" cmpd="sng" w="9525">
            <a:solidFill>
              <a:schemeClr val="dk2"/>
            </a:solidFill>
            <a:prstDash val="solid"/>
            <a:round/>
            <a:headEnd len="sm" w="sm" type="none"/>
            <a:tailEnd len="sm" w="sm" type="none"/>
          </a:ln>
        </p:spPr>
      </p:cxnSp>
      <p:cxnSp>
        <p:nvCxnSpPr>
          <p:cNvPr id="115" name="Google Shape;115;p3"/>
          <p:cNvCxnSpPr/>
          <p:nvPr/>
        </p:nvCxnSpPr>
        <p:spPr>
          <a:xfrm>
            <a:off x="828475" y="4077500"/>
            <a:ext cx="1656900" cy="0"/>
          </a:xfrm>
          <a:prstGeom prst="straightConnector1">
            <a:avLst/>
          </a:prstGeom>
          <a:noFill/>
          <a:ln cap="flat" cmpd="sng" w="9525">
            <a:solidFill>
              <a:schemeClr val="dk2"/>
            </a:solidFill>
            <a:prstDash val="solid"/>
            <a:round/>
            <a:headEnd len="sm" w="sm" type="none"/>
            <a:tailEnd len="sm" w="sm" type="none"/>
          </a:ln>
        </p:spPr>
      </p:cxnSp>
      <p:cxnSp>
        <p:nvCxnSpPr>
          <p:cNvPr id="116" name="Google Shape;116;p3"/>
          <p:cNvCxnSpPr/>
          <p:nvPr/>
        </p:nvCxnSpPr>
        <p:spPr>
          <a:xfrm>
            <a:off x="828475" y="4153700"/>
            <a:ext cx="1656900" cy="0"/>
          </a:xfrm>
          <a:prstGeom prst="straightConnector1">
            <a:avLst/>
          </a:prstGeom>
          <a:noFill/>
          <a:ln cap="flat" cmpd="sng" w="9525">
            <a:solidFill>
              <a:schemeClr val="dk2"/>
            </a:solidFill>
            <a:prstDash val="solid"/>
            <a:round/>
            <a:headEnd len="sm" w="sm" type="none"/>
            <a:tailEnd len="sm" w="sm" type="none"/>
          </a:ln>
        </p:spPr>
      </p:cxnSp>
      <p:cxnSp>
        <p:nvCxnSpPr>
          <p:cNvPr id="117" name="Google Shape;117;p3"/>
          <p:cNvCxnSpPr/>
          <p:nvPr/>
        </p:nvCxnSpPr>
        <p:spPr>
          <a:xfrm>
            <a:off x="828475" y="4229900"/>
            <a:ext cx="1656900" cy="0"/>
          </a:xfrm>
          <a:prstGeom prst="straightConnector1">
            <a:avLst/>
          </a:prstGeom>
          <a:noFill/>
          <a:ln cap="flat" cmpd="sng" w="9525">
            <a:solidFill>
              <a:schemeClr val="dk2"/>
            </a:solidFill>
            <a:prstDash val="solid"/>
            <a:round/>
            <a:headEnd len="sm" w="sm" type="none"/>
            <a:tailEnd len="sm" w="sm" type="none"/>
          </a:ln>
        </p:spPr>
      </p:cxnSp>
      <p:cxnSp>
        <p:nvCxnSpPr>
          <p:cNvPr id="118" name="Google Shape;118;p3"/>
          <p:cNvCxnSpPr/>
          <p:nvPr/>
        </p:nvCxnSpPr>
        <p:spPr>
          <a:xfrm>
            <a:off x="828475" y="4306100"/>
            <a:ext cx="1656900" cy="0"/>
          </a:xfrm>
          <a:prstGeom prst="straightConnector1">
            <a:avLst/>
          </a:prstGeom>
          <a:noFill/>
          <a:ln cap="flat" cmpd="sng" w="9525">
            <a:solidFill>
              <a:schemeClr val="dk2"/>
            </a:solidFill>
            <a:prstDash val="solid"/>
            <a:round/>
            <a:headEnd len="sm" w="sm" type="none"/>
            <a:tailEnd len="sm" w="sm" type="none"/>
          </a:ln>
        </p:spPr>
      </p:cxnSp>
      <p:cxnSp>
        <p:nvCxnSpPr>
          <p:cNvPr id="119" name="Google Shape;119;p3"/>
          <p:cNvCxnSpPr/>
          <p:nvPr/>
        </p:nvCxnSpPr>
        <p:spPr>
          <a:xfrm>
            <a:off x="828475" y="4382300"/>
            <a:ext cx="1656900" cy="0"/>
          </a:xfrm>
          <a:prstGeom prst="straightConnector1">
            <a:avLst/>
          </a:prstGeom>
          <a:noFill/>
          <a:ln cap="flat" cmpd="sng" w="9525">
            <a:solidFill>
              <a:schemeClr val="dk2"/>
            </a:solidFill>
            <a:prstDash val="solid"/>
            <a:round/>
            <a:headEnd len="sm" w="sm" type="none"/>
            <a:tailEnd len="sm" w="sm" type="none"/>
          </a:ln>
        </p:spPr>
      </p:cxnSp>
      <p:cxnSp>
        <p:nvCxnSpPr>
          <p:cNvPr id="120" name="Google Shape;120;p3"/>
          <p:cNvCxnSpPr/>
          <p:nvPr/>
        </p:nvCxnSpPr>
        <p:spPr>
          <a:xfrm>
            <a:off x="828475" y="4382300"/>
            <a:ext cx="1656900" cy="0"/>
          </a:xfrm>
          <a:prstGeom prst="straightConnector1">
            <a:avLst/>
          </a:prstGeom>
          <a:noFill/>
          <a:ln cap="flat" cmpd="sng" w="9525">
            <a:solidFill>
              <a:schemeClr val="dk2"/>
            </a:solidFill>
            <a:prstDash val="solid"/>
            <a:round/>
            <a:headEnd len="sm" w="sm" type="none"/>
            <a:tailEnd len="sm" w="sm" type="none"/>
          </a:ln>
        </p:spPr>
      </p:cxnSp>
      <p:cxnSp>
        <p:nvCxnSpPr>
          <p:cNvPr id="121" name="Google Shape;121;p3"/>
          <p:cNvCxnSpPr/>
          <p:nvPr/>
        </p:nvCxnSpPr>
        <p:spPr>
          <a:xfrm>
            <a:off x="828475" y="4458500"/>
            <a:ext cx="1656900" cy="0"/>
          </a:xfrm>
          <a:prstGeom prst="straightConnector1">
            <a:avLst/>
          </a:prstGeom>
          <a:noFill/>
          <a:ln cap="flat" cmpd="sng" w="9525">
            <a:solidFill>
              <a:schemeClr val="dk2"/>
            </a:solidFill>
            <a:prstDash val="solid"/>
            <a:round/>
            <a:headEnd len="sm" w="sm" type="none"/>
            <a:tailEnd len="sm" w="sm" type="none"/>
          </a:ln>
        </p:spPr>
      </p:cxnSp>
      <p:cxnSp>
        <p:nvCxnSpPr>
          <p:cNvPr id="122" name="Google Shape;122;p3"/>
          <p:cNvCxnSpPr/>
          <p:nvPr/>
        </p:nvCxnSpPr>
        <p:spPr>
          <a:xfrm>
            <a:off x="828475" y="4534700"/>
            <a:ext cx="1656900" cy="0"/>
          </a:xfrm>
          <a:prstGeom prst="straightConnector1">
            <a:avLst/>
          </a:prstGeom>
          <a:noFill/>
          <a:ln cap="flat" cmpd="sng" w="9525">
            <a:solidFill>
              <a:schemeClr val="dk2"/>
            </a:solidFill>
            <a:prstDash val="solid"/>
            <a:round/>
            <a:headEnd len="sm" w="sm" type="none"/>
            <a:tailEnd len="sm" w="sm" type="none"/>
          </a:ln>
        </p:spPr>
      </p:cxnSp>
      <p:cxnSp>
        <p:nvCxnSpPr>
          <p:cNvPr id="123" name="Google Shape;123;p3"/>
          <p:cNvCxnSpPr/>
          <p:nvPr/>
        </p:nvCxnSpPr>
        <p:spPr>
          <a:xfrm>
            <a:off x="828475" y="4610900"/>
            <a:ext cx="1656900" cy="0"/>
          </a:xfrm>
          <a:prstGeom prst="straightConnector1">
            <a:avLst/>
          </a:prstGeom>
          <a:noFill/>
          <a:ln cap="flat" cmpd="sng" w="9525">
            <a:solidFill>
              <a:schemeClr val="dk2"/>
            </a:solidFill>
            <a:prstDash val="solid"/>
            <a:round/>
            <a:headEnd len="sm" w="sm" type="none"/>
            <a:tailEnd len="sm" w="sm" type="none"/>
          </a:ln>
        </p:spPr>
      </p:cxnSp>
      <p:cxnSp>
        <p:nvCxnSpPr>
          <p:cNvPr id="124" name="Google Shape;124;p3"/>
          <p:cNvCxnSpPr/>
          <p:nvPr/>
        </p:nvCxnSpPr>
        <p:spPr>
          <a:xfrm>
            <a:off x="828475" y="4687100"/>
            <a:ext cx="1656900" cy="0"/>
          </a:xfrm>
          <a:prstGeom prst="straightConnector1">
            <a:avLst/>
          </a:prstGeom>
          <a:noFill/>
          <a:ln cap="flat" cmpd="sng" w="9525">
            <a:solidFill>
              <a:schemeClr val="dk2"/>
            </a:solidFill>
            <a:prstDash val="solid"/>
            <a:round/>
            <a:headEnd len="sm" w="sm" type="none"/>
            <a:tailEnd len="sm" w="sm" type="none"/>
          </a:ln>
        </p:spPr>
      </p:cxnSp>
      <p:cxnSp>
        <p:nvCxnSpPr>
          <p:cNvPr id="125" name="Google Shape;125;p3"/>
          <p:cNvCxnSpPr/>
          <p:nvPr/>
        </p:nvCxnSpPr>
        <p:spPr>
          <a:xfrm>
            <a:off x="828475" y="4763300"/>
            <a:ext cx="1656900" cy="0"/>
          </a:xfrm>
          <a:prstGeom prst="straightConnector1">
            <a:avLst/>
          </a:prstGeom>
          <a:noFill/>
          <a:ln cap="flat" cmpd="sng" w="9525">
            <a:solidFill>
              <a:schemeClr val="dk2"/>
            </a:solidFill>
            <a:prstDash val="solid"/>
            <a:round/>
            <a:headEnd len="sm" w="sm" type="none"/>
            <a:tailEnd len="sm" w="sm" type="none"/>
          </a:ln>
        </p:spPr>
      </p:cxnSp>
      <p:sp>
        <p:nvSpPr>
          <p:cNvPr id="126" name="Google Shape;126;p3"/>
          <p:cNvSpPr/>
          <p:nvPr/>
        </p:nvSpPr>
        <p:spPr>
          <a:xfrm>
            <a:off x="2586200" y="3659825"/>
            <a:ext cx="432300" cy="86400"/>
          </a:xfrm>
          <a:prstGeom prst="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7" name="Google Shape;127;p3"/>
          <p:cNvCxnSpPr/>
          <p:nvPr/>
        </p:nvCxnSpPr>
        <p:spPr>
          <a:xfrm flipH="1" rot="10800000">
            <a:off x="403400" y="1389625"/>
            <a:ext cx="2252400" cy="111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Stride = 2</a:t>
            </a:r>
            <a:endParaRPr/>
          </a:p>
        </p:txBody>
      </p:sp>
      <p:sp>
        <p:nvSpPr>
          <p:cNvPr id="843" name="Google Shape;843;p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Move two elements down.</a:t>
            </a:r>
            <a:endParaRPr>
              <a:solidFill>
                <a:srgbClr val="292929"/>
              </a:solidFill>
            </a:endParaRPr>
          </a:p>
        </p:txBody>
      </p:sp>
      <p:grpSp>
        <p:nvGrpSpPr>
          <p:cNvPr id="844" name="Google Shape;844;p27"/>
          <p:cNvGrpSpPr/>
          <p:nvPr/>
        </p:nvGrpSpPr>
        <p:grpSpPr>
          <a:xfrm>
            <a:off x="844937" y="2820986"/>
            <a:ext cx="1604687" cy="1573806"/>
            <a:chOff x="4284375" y="2507250"/>
            <a:chExt cx="1244715" cy="1262175"/>
          </a:xfrm>
        </p:grpSpPr>
        <p:sp>
          <p:nvSpPr>
            <p:cNvPr id="845" name="Google Shape;845;p27"/>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846" name="Google Shape;846;p27"/>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847" name="Google Shape;847;p27"/>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848" name="Google Shape;848;p27"/>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849" name="Google Shape;849;p27"/>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850" name="Google Shape;850;p27"/>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851" name="Google Shape;851;p27"/>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852" name="Google Shape;852;p27"/>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853" name="Google Shape;853;p27"/>
            <p:cNvSpPr/>
            <p:nvPr/>
          </p:nvSpPr>
          <p:spPr>
            <a:xfrm>
              <a:off x="4284375"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854" name="Google Shape;854;p27"/>
            <p:cNvSpPr/>
            <p:nvPr/>
          </p:nvSpPr>
          <p:spPr>
            <a:xfrm>
              <a:off x="4595580"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855" name="Google Shape;855;p27"/>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856" name="Google Shape;856;p27"/>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857" name="Google Shape;857;p27"/>
            <p:cNvSpPr/>
            <p:nvPr/>
          </p:nvSpPr>
          <p:spPr>
            <a:xfrm>
              <a:off x="4284375"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858" name="Google Shape;858;p27"/>
            <p:cNvSpPr/>
            <p:nvPr/>
          </p:nvSpPr>
          <p:spPr>
            <a:xfrm>
              <a:off x="4595580"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859" name="Google Shape;859;p27"/>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860" name="Google Shape;860;p27"/>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861" name="Google Shape;861;p27"/>
          <p:cNvGrpSpPr/>
          <p:nvPr/>
        </p:nvGrpSpPr>
        <p:grpSpPr>
          <a:xfrm>
            <a:off x="3188087" y="3214424"/>
            <a:ext cx="802305" cy="787028"/>
            <a:chOff x="3352962" y="2571761"/>
            <a:chExt cx="802305" cy="787028"/>
          </a:xfrm>
        </p:grpSpPr>
        <p:sp>
          <p:nvSpPr>
            <p:cNvPr id="862" name="Google Shape;862;p27"/>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863" name="Google Shape;863;p27"/>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864" name="Google Shape;864;p27"/>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865" name="Google Shape;865;p27"/>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866" name="Google Shape;866;p27"/>
          <p:cNvSpPr/>
          <p:nvPr/>
        </p:nvSpPr>
        <p:spPr>
          <a:xfrm>
            <a:off x="4776762" y="3411099"/>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867" name="Google Shape;867;p27"/>
          <p:cNvGrpSpPr/>
          <p:nvPr/>
        </p:nvGrpSpPr>
        <p:grpSpPr>
          <a:xfrm>
            <a:off x="6650012" y="3017749"/>
            <a:ext cx="802305" cy="787028"/>
            <a:chOff x="6765262" y="2468036"/>
            <a:chExt cx="802305" cy="787028"/>
          </a:xfrm>
        </p:grpSpPr>
        <p:sp>
          <p:nvSpPr>
            <p:cNvPr id="868" name="Google Shape;868;p27"/>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869" name="Google Shape;869;p27"/>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870" name="Google Shape;870;p27"/>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grpSp>
      <p:pic>
        <p:nvPicPr>
          <p:cNvPr id="871" name="Google Shape;871;p27"/>
          <p:cNvPicPr preferRelativeResize="0"/>
          <p:nvPr/>
        </p:nvPicPr>
        <p:blipFill rotWithShape="1">
          <a:blip r:embed="rId3">
            <a:alphaModFix/>
          </a:blip>
          <a:srcRect b="0" l="0" r="0" t="0"/>
          <a:stretch/>
        </p:blipFill>
        <p:spPr>
          <a:xfrm>
            <a:off x="2692262" y="3451163"/>
            <a:ext cx="329375" cy="313625"/>
          </a:xfrm>
          <a:prstGeom prst="rect">
            <a:avLst/>
          </a:prstGeom>
          <a:noFill/>
          <a:ln>
            <a:noFill/>
          </a:ln>
        </p:spPr>
      </p:pic>
      <p:pic>
        <p:nvPicPr>
          <p:cNvPr id="872" name="Google Shape;872;p27"/>
          <p:cNvPicPr preferRelativeResize="0"/>
          <p:nvPr/>
        </p:nvPicPr>
        <p:blipFill rotWithShape="1">
          <a:blip r:embed="rId4">
            <a:alphaModFix/>
          </a:blip>
          <a:srcRect b="0" l="0" r="0" t="0"/>
          <a:stretch/>
        </p:blipFill>
        <p:spPr>
          <a:xfrm>
            <a:off x="4218886" y="3443200"/>
            <a:ext cx="329375" cy="329375"/>
          </a:xfrm>
          <a:prstGeom prst="rect">
            <a:avLst/>
          </a:prstGeom>
          <a:noFill/>
          <a:ln>
            <a:noFill/>
          </a:ln>
        </p:spPr>
      </p:pic>
      <p:pic>
        <p:nvPicPr>
          <p:cNvPr id="873" name="Google Shape;873;p27"/>
          <p:cNvPicPr preferRelativeResize="0"/>
          <p:nvPr/>
        </p:nvPicPr>
        <p:blipFill rotWithShape="1">
          <a:blip r:embed="rId5">
            <a:alphaModFix/>
          </a:blip>
          <a:srcRect b="0" l="0" r="0" t="0"/>
          <a:stretch/>
        </p:blipFill>
        <p:spPr>
          <a:xfrm>
            <a:off x="5644374" y="3479949"/>
            <a:ext cx="462900" cy="2086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 name="Shape 877"/>
        <p:cNvGrpSpPr/>
        <p:nvPr/>
      </p:nvGrpSpPr>
      <p:grpSpPr>
        <a:xfrm>
          <a:off x="0" y="0"/>
          <a:ext cx="0" cy="0"/>
          <a:chOff x="0" y="0"/>
          <a:chExt cx="0" cy="0"/>
        </a:xfrm>
      </p:grpSpPr>
      <p:sp>
        <p:nvSpPr>
          <p:cNvPr id="878" name="Google Shape;878;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Stride = 2</a:t>
            </a:r>
            <a:endParaRPr/>
          </a:p>
        </p:txBody>
      </p:sp>
      <p:sp>
        <p:nvSpPr>
          <p:cNvPr id="879" name="Google Shape;879;p2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292929"/>
                </a:solidFill>
              </a:rPr>
              <a:t>Move two elements to the right.</a:t>
            </a:r>
            <a:endParaRPr>
              <a:solidFill>
                <a:srgbClr val="292929"/>
              </a:solidFill>
            </a:endParaRPr>
          </a:p>
        </p:txBody>
      </p:sp>
      <p:grpSp>
        <p:nvGrpSpPr>
          <p:cNvPr id="880" name="Google Shape;880;p28"/>
          <p:cNvGrpSpPr/>
          <p:nvPr/>
        </p:nvGrpSpPr>
        <p:grpSpPr>
          <a:xfrm>
            <a:off x="844937" y="2820986"/>
            <a:ext cx="1604687" cy="1573806"/>
            <a:chOff x="4284375" y="2507250"/>
            <a:chExt cx="1244715" cy="1262175"/>
          </a:xfrm>
        </p:grpSpPr>
        <p:sp>
          <p:nvSpPr>
            <p:cNvPr id="881" name="Google Shape;881;p28"/>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882" name="Google Shape;882;p28"/>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883" name="Google Shape;883;p28"/>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884" name="Google Shape;884;p28"/>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885" name="Google Shape;885;p28"/>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886" name="Google Shape;886;p28"/>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887" name="Google Shape;887;p28"/>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888" name="Google Shape;888;p28"/>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889" name="Google Shape;889;p28"/>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890" name="Google Shape;890;p28"/>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891" name="Google Shape;891;p28"/>
            <p:cNvSpPr/>
            <p:nvPr/>
          </p:nvSpPr>
          <p:spPr>
            <a:xfrm>
              <a:off x="4906785"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892" name="Google Shape;892;p28"/>
            <p:cNvSpPr/>
            <p:nvPr/>
          </p:nvSpPr>
          <p:spPr>
            <a:xfrm>
              <a:off x="5217990"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893" name="Google Shape;893;p28"/>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894" name="Google Shape;894;p28"/>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895" name="Google Shape;895;p28"/>
            <p:cNvSpPr/>
            <p:nvPr/>
          </p:nvSpPr>
          <p:spPr>
            <a:xfrm>
              <a:off x="4906785"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896" name="Google Shape;896;p28"/>
            <p:cNvSpPr/>
            <p:nvPr/>
          </p:nvSpPr>
          <p:spPr>
            <a:xfrm>
              <a:off x="5217990"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grpSp>
        <p:nvGrpSpPr>
          <p:cNvPr id="897" name="Google Shape;897;p28"/>
          <p:cNvGrpSpPr/>
          <p:nvPr/>
        </p:nvGrpSpPr>
        <p:grpSpPr>
          <a:xfrm>
            <a:off x="3188087" y="3214424"/>
            <a:ext cx="802305" cy="787028"/>
            <a:chOff x="3352962" y="2571761"/>
            <a:chExt cx="802305" cy="787028"/>
          </a:xfrm>
        </p:grpSpPr>
        <p:sp>
          <p:nvSpPr>
            <p:cNvPr id="898" name="Google Shape;898;p28"/>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899" name="Google Shape;899;p28"/>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900" name="Google Shape;900;p28"/>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901" name="Google Shape;901;p28"/>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902" name="Google Shape;902;p28"/>
          <p:cNvSpPr/>
          <p:nvPr/>
        </p:nvSpPr>
        <p:spPr>
          <a:xfrm>
            <a:off x="4776762" y="3411099"/>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grpSp>
        <p:nvGrpSpPr>
          <p:cNvPr id="903" name="Google Shape;903;p28"/>
          <p:cNvGrpSpPr/>
          <p:nvPr/>
        </p:nvGrpSpPr>
        <p:grpSpPr>
          <a:xfrm>
            <a:off x="6650012" y="3017749"/>
            <a:ext cx="802305" cy="787028"/>
            <a:chOff x="6765262" y="2468036"/>
            <a:chExt cx="802305" cy="787028"/>
          </a:xfrm>
        </p:grpSpPr>
        <p:sp>
          <p:nvSpPr>
            <p:cNvPr id="904" name="Google Shape;904;p28"/>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905" name="Google Shape;905;p28"/>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906" name="Google Shape;906;p28"/>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907" name="Google Shape;907;p28"/>
            <p:cNvSpPr/>
            <p:nvPr/>
          </p:nvSpPr>
          <p:spPr>
            <a:xfrm>
              <a:off x="7166467"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pic>
        <p:nvPicPr>
          <p:cNvPr id="908" name="Google Shape;908;p28"/>
          <p:cNvPicPr preferRelativeResize="0"/>
          <p:nvPr/>
        </p:nvPicPr>
        <p:blipFill rotWithShape="1">
          <a:blip r:embed="rId3">
            <a:alphaModFix/>
          </a:blip>
          <a:srcRect b="0" l="0" r="0" t="0"/>
          <a:stretch/>
        </p:blipFill>
        <p:spPr>
          <a:xfrm>
            <a:off x="2692262" y="3451163"/>
            <a:ext cx="329375" cy="313625"/>
          </a:xfrm>
          <a:prstGeom prst="rect">
            <a:avLst/>
          </a:prstGeom>
          <a:noFill/>
          <a:ln>
            <a:noFill/>
          </a:ln>
        </p:spPr>
      </p:pic>
      <p:pic>
        <p:nvPicPr>
          <p:cNvPr id="909" name="Google Shape;909;p28"/>
          <p:cNvPicPr preferRelativeResize="0"/>
          <p:nvPr/>
        </p:nvPicPr>
        <p:blipFill rotWithShape="1">
          <a:blip r:embed="rId4">
            <a:alphaModFix/>
          </a:blip>
          <a:srcRect b="0" l="0" r="0" t="0"/>
          <a:stretch/>
        </p:blipFill>
        <p:spPr>
          <a:xfrm>
            <a:off x="4218886" y="3443200"/>
            <a:ext cx="329375" cy="329375"/>
          </a:xfrm>
          <a:prstGeom prst="rect">
            <a:avLst/>
          </a:prstGeom>
          <a:noFill/>
          <a:ln>
            <a:noFill/>
          </a:ln>
        </p:spPr>
      </p:pic>
      <p:pic>
        <p:nvPicPr>
          <p:cNvPr id="910" name="Google Shape;910;p28"/>
          <p:cNvPicPr preferRelativeResize="0"/>
          <p:nvPr/>
        </p:nvPicPr>
        <p:blipFill rotWithShape="1">
          <a:blip r:embed="rId5">
            <a:alphaModFix/>
          </a:blip>
          <a:srcRect b="0" l="0" r="0" t="0"/>
          <a:stretch/>
        </p:blipFill>
        <p:spPr>
          <a:xfrm>
            <a:off x="5644374" y="3479949"/>
            <a:ext cx="462900" cy="2086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Interpreting Stride &gt; 1</a:t>
            </a:r>
            <a:endParaRPr/>
          </a:p>
        </p:txBody>
      </p:sp>
      <p:pic>
        <p:nvPicPr>
          <p:cNvPr id="916" name="Google Shape;916;p29"/>
          <p:cNvPicPr preferRelativeResize="0"/>
          <p:nvPr/>
        </p:nvPicPr>
        <p:blipFill rotWithShape="1">
          <a:blip r:embed="rId3">
            <a:alphaModFix/>
          </a:blip>
          <a:srcRect b="0" l="0" r="0" t="0"/>
          <a:stretch/>
        </p:blipFill>
        <p:spPr>
          <a:xfrm>
            <a:off x="670988" y="1492957"/>
            <a:ext cx="7802025" cy="3203850"/>
          </a:xfrm>
          <a:prstGeom prst="rect">
            <a:avLst/>
          </a:prstGeom>
          <a:noFill/>
          <a:ln>
            <a:noFill/>
          </a:ln>
        </p:spPr>
      </p:pic>
      <p:sp>
        <p:nvSpPr>
          <p:cNvPr id="917" name="Google Shape;917;p29"/>
          <p:cNvSpPr txBox="1"/>
          <p:nvPr/>
        </p:nvSpPr>
        <p:spPr>
          <a:xfrm>
            <a:off x="5507550" y="657625"/>
            <a:ext cx="3076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29"/>
          <p:cNvSpPr/>
          <p:nvPr/>
        </p:nvSpPr>
        <p:spPr>
          <a:xfrm>
            <a:off x="5084775" y="94800"/>
            <a:ext cx="3875400" cy="1749600"/>
          </a:xfrm>
          <a:prstGeom prst="wedgeEllipseCallout">
            <a:avLst>
              <a:gd fmla="val -20833" name="adj1"/>
              <a:gd fmla="val 625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29"/>
          <p:cNvSpPr txBox="1"/>
          <p:nvPr/>
        </p:nvSpPr>
        <p:spPr>
          <a:xfrm>
            <a:off x="5397125" y="446250"/>
            <a:ext cx="35112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Think about how it is related to Upsampling( and Downsampling.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Will learn more in HW2</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Padding</a:t>
            </a:r>
            <a:endParaRPr/>
          </a:p>
        </p:txBody>
      </p:sp>
      <p:grpSp>
        <p:nvGrpSpPr>
          <p:cNvPr id="925" name="Google Shape;925;p31"/>
          <p:cNvGrpSpPr/>
          <p:nvPr/>
        </p:nvGrpSpPr>
        <p:grpSpPr>
          <a:xfrm>
            <a:off x="821577" y="1173102"/>
            <a:ext cx="1296122" cy="1347877"/>
            <a:chOff x="4284375" y="2507250"/>
            <a:chExt cx="1244715" cy="1262175"/>
          </a:xfrm>
        </p:grpSpPr>
        <p:sp>
          <p:nvSpPr>
            <p:cNvPr id="926" name="Google Shape;926;p31"/>
            <p:cNvSpPr/>
            <p:nvPr/>
          </p:nvSpPr>
          <p:spPr>
            <a:xfrm>
              <a:off x="4284375"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1,1</a:t>
              </a:r>
              <a:endParaRPr b="0" baseline="-25000" i="0" sz="400" u="none" cap="none" strike="noStrike">
                <a:solidFill>
                  <a:srgbClr val="000000"/>
                </a:solidFill>
                <a:latin typeface="Arial"/>
                <a:ea typeface="Arial"/>
                <a:cs typeface="Arial"/>
                <a:sym typeface="Arial"/>
              </a:endParaRPr>
            </a:p>
          </p:txBody>
        </p:sp>
        <p:sp>
          <p:nvSpPr>
            <p:cNvPr id="927" name="Google Shape;927;p31"/>
            <p:cNvSpPr/>
            <p:nvPr/>
          </p:nvSpPr>
          <p:spPr>
            <a:xfrm>
              <a:off x="4595580"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1,2</a:t>
              </a:r>
              <a:endParaRPr b="0" i="0" sz="1200" u="none" cap="none" strike="noStrike">
                <a:solidFill>
                  <a:srgbClr val="000000"/>
                </a:solidFill>
                <a:latin typeface="Arial"/>
                <a:ea typeface="Arial"/>
                <a:cs typeface="Arial"/>
                <a:sym typeface="Arial"/>
              </a:endParaRPr>
            </a:p>
          </p:txBody>
        </p:sp>
        <p:sp>
          <p:nvSpPr>
            <p:cNvPr id="928" name="Google Shape;928;p31"/>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1,3</a:t>
              </a:r>
              <a:endParaRPr b="0" i="0" sz="1200" u="none" cap="none" strike="noStrike">
                <a:solidFill>
                  <a:srgbClr val="000000"/>
                </a:solidFill>
                <a:latin typeface="Arial"/>
                <a:ea typeface="Arial"/>
                <a:cs typeface="Arial"/>
                <a:sym typeface="Arial"/>
              </a:endParaRPr>
            </a:p>
          </p:txBody>
        </p:sp>
        <p:sp>
          <p:nvSpPr>
            <p:cNvPr id="929" name="Google Shape;929;p31"/>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1,4</a:t>
              </a:r>
              <a:endParaRPr b="0" i="0" sz="1200" u="none" cap="none" strike="noStrike">
                <a:solidFill>
                  <a:srgbClr val="000000"/>
                </a:solidFill>
                <a:latin typeface="Arial"/>
                <a:ea typeface="Arial"/>
                <a:cs typeface="Arial"/>
                <a:sym typeface="Arial"/>
              </a:endParaRPr>
            </a:p>
          </p:txBody>
        </p:sp>
        <p:sp>
          <p:nvSpPr>
            <p:cNvPr id="930" name="Google Shape;930;p31"/>
            <p:cNvSpPr/>
            <p:nvPr/>
          </p:nvSpPr>
          <p:spPr>
            <a:xfrm>
              <a:off x="4284375"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2,1</a:t>
              </a:r>
              <a:endParaRPr b="0" baseline="-25000" i="0" sz="400" u="none" cap="none" strike="noStrike">
                <a:solidFill>
                  <a:srgbClr val="000000"/>
                </a:solidFill>
                <a:latin typeface="Arial"/>
                <a:ea typeface="Arial"/>
                <a:cs typeface="Arial"/>
                <a:sym typeface="Arial"/>
              </a:endParaRPr>
            </a:p>
          </p:txBody>
        </p:sp>
        <p:sp>
          <p:nvSpPr>
            <p:cNvPr id="931" name="Google Shape;931;p31"/>
            <p:cNvSpPr/>
            <p:nvPr/>
          </p:nvSpPr>
          <p:spPr>
            <a:xfrm>
              <a:off x="4595580"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2,2</a:t>
              </a:r>
              <a:endParaRPr b="0" i="0" sz="1200" u="none" cap="none" strike="noStrike">
                <a:solidFill>
                  <a:srgbClr val="000000"/>
                </a:solidFill>
                <a:latin typeface="Arial"/>
                <a:ea typeface="Arial"/>
                <a:cs typeface="Arial"/>
                <a:sym typeface="Arial"/>
              </a:endParaRPr>
            </a:p>
          </p:txBody>
        </p:sp>
        <p:sp>
          <p:nvSpPr>
            <p:cNvPr id="932" name="Google Shape;932;p31"/>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2,3</a:t>
              </a:r>
              <a:endParaRPr b="0" i="0" sz="1200" u="none" cap="none" strike="noStrike">
                <a:solidFill>
                  <a:srgbClr val="000000"/>
                </a:solidFill>
                <a:latin typeface="Arial"/>
                <a:ea typeface="Arial"/>
                <a:cs typeface="Arial"/>
                <a:sym typeface="Arial"/>
              </a:endParaRPr>
            </a:p>
          </p:txBody>
        </p:sp>
        <p:sp>
          <p:nvSpPr>
            <p:cNvPr id="933" name="Google Shape;933;p31"/>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2,4</a:t>
              </a:r>
              <a:endParaRPr b="0" i="0" sz="1200" u="none" cap="none" strike="noStrike">
                <a:solidFill>
                  <a:srgbClr val="000000"/>
                </a:solidFill>
                <a:latin typeface="Arial"/>
                <a:ea typeface="Arial"/>
                <a:cs typeface="Arial"/>
                <a:sym typeface="Arial"/>
              </a:endParaRPr>
            </a:p>
          </p:txBody>
        </p:sp>
        <p:sp>
          <p:nvSpPr>
            <p:cNvPr id="934" name="Google Shape;934;p31"/>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3,1</a:t>
              </a:r>
              <a:endParaRPr b="0" i="0" sz="1200" u="none" cap="none" strike="noStrike">
                <a:solidFill>
                  <a:srgbClr val="000000"/>
                </a:solidFill>
                <a:latin typeface="Arial"/>
                <a:ea typeface="Arial"/>
                <a:cs typeface="Arial"/>
                <a:sym typeface="Arial"/>
              </a:endParaRPr>
            </a:p>
          </p:txBody>
        </p:sp>
        <p:sp>
          <p:nvSpPr>
            <p:cNvPr id="935" name="Google Shape;935;p31"/>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3,2</a:t>
              </a:r>
              <a:endParaRPr b="0" i="0" sz="1200" u="none" cap="none" strike="noStrike">
                <a:solidFill>
                  <a:srgbClr val="000000"/>
                </a:solidFill>
                <a:latin typeface="Arial"/>
                <a:ea typeface="Arial"/>
                <a:cs typeface="Arial"/>
                <a:sym typeface="Arial"/>
              </a:endParaRPr>
            </a:p>
          </p:txBody>
        </p:sp>
        <p:sp>
          <p:nvSpPr>
            <p:cNvPr id="936" name="Google Shape;936;p31"/>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3,3</a:t>
              </a:r>
              <a:endParaRPr b="0" i="0" sz="1200" u="none" cap="none" strike="noStrike">
                <a:solidFill>
                  <a:srgbClr val="000000"/>
                </a:solidFill>
                <a:latin typeface="Arial"/>
                <a:ea typeface="Arial"/>
                <a:cs typeface="Arial"/>
                <a:sym typeface="Arial"/>
              </a:endParaRPr>
            </a:p>
          </p:txBody>
        </p:sp>
        <p:sp>
          <p:nvSpPr>
            <p:cNvPr id="937" name="Google Shape;937;p31"/>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3,4</a:t>
              </a:r>
              <a:endParaRPr b="0" i="0" sz="1200" u="none" cap="none" strike="noStrike">
                <a:solidFill>
                  <a:srgbClr val="000000"/>
                </a:solidFill>
                <a:latin typeface="Arial"/>
                <a:ea typeface="Arial"/>
                <a:cs typeface="Arial"/>
                <a:sym typeface="Arial"/>
              </a:endParaRPr>
            </a:p>
          </p:txBody>
        </p:sp>
        <p:sp>
          <p:nvSpPr>
            <p:cNvPr id="938" name="Google Shape;938;p31"/>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4,1</a:t>
              </a:r>
              <a:endParaRPr b="0" i="0" sz="1200" u="none" cap="none" strike="noStrike">
                <a:solidFill>
                  <a:srgbClr val="000000"/>
                </a:solidFill>
                <a:latin typeface="Arial"/>
                <a:ea typeface="Arial"/>
                <a:cs typeface="Arial"/>
                <a:sym typeface="Arial"/>
              </a:endParaRPr>
            </a:p>
          </p:txBody>
        </p:sp>
        <p:sp>
          <p:nvSpPr>
            <p:cNvPr id="939" name="Google Shape;939;p31"/>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4,2</a:t>
              </a:r>
              <a:endParaRPr b="0" i="0" sz="1200" u="none" cap="none" strike="noStrike">
                <a:solidFill>
                  <a:srgbClr val="000000"/>
                </a:solidFill>
                <a:latin typeface="Arial"/>
                <a:ea typeface="Arial"/>
                <a:cs typeface="Arial"/>
                <a:sym typeface="Arial"/>
              </a:endParaRPr>
            </a:p>
          </p:txBody>
        </p:sp>
        <p:sp>
          <p:nvSpPr>
            <p:cNvPr id="940" name="Google Shape;940;p31"/>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4,3</a:t>
              </a:r>
              <a:endParaRPr b="0" i="0" sz="1200" u="none" cap="none" strike="noStrike">
                <a:solidFill>
                  <a:srgbClr val="000000"/>
                </a:solidFill>
                <a:latin typeface="Arial"/>
                <a:ea typeface="Arial"/>
                <a:cs typeface="Arial"/>
                <a:sym typeface="Arial"/>
              </a:endParaRPr>
            </a:p>
          </p:txBody>
        </p:sp>
        <p:sp>
          <p:nvSpPr>
            <p:cNvPr id="941" name="Google Shape;941;p31"/>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4,4</a:t>
              </a:r>
              <a:endParaRPr b="0" i="0" sz="1200" u="none" cap="none" strike="noStrike">
                <a:solidFill>
                  <a:srgbClr val="000000"/>
                </a:solidFill>
                <a:latin typeface="Arial"/>
                <a:ea typeface="Arial"/>
                <a:cs typeface="Arial"/>
                <a:sym typeface="Arial"/>
              </a:endParaRPr>
            </a:p>
          </p:txBody>
        </p:sp>
      </p:grpSp>
      <p:grpSp>
        <p:nvGrpSpPr>
          <p:cNvPr id="942" name="Google Shape;942;p31"/>
          <p:cNvGrpSpPr/>
          <p:nvPr/>
        </p:nvGrpSpPr>
        <p:grpSpPr>
          <a:xfrm>
            <a:off x="2713506" y="1510252"/>
            <a:ext cx="647942" cy="674090"/>
            <a:chOff x="3352962" y="2571761"/>
            <a:chExt cx="802305" cy="787028"/>
          </a:xfrm>
        </p:grpSpPr>
        <p:sp>
          <p:nvSpPr>
            <p:cNvPr id="943" name="Google Shape;943;p31"/>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W</a:t>
              </a:r>
              <a:r>
                <a:rPr b="0" baseline="-25000" i="0" lang="en" sz="400" u="none" cap="none" strike="noStrike">
                  <a:solidFill>
                    <a:srgbClr val="000000"/>
                  </a:solidFill>
                  <a:latin typeface="Arial"/>
                  <a:ea typeface="Arial"/>
                  <a:cs typeface="Arial"/>
                  <a:sym typeface="Arial"/>
                </a:rPr>
                <a:t>1,1</a:t>
              </a:r>
              <a:endParaRPr b="0" baseline="-25000" i="0" sz="400" u="none" cap="none" strike="noStrike">
                <a:solidFill>
                  <a:srgbClr val="000000"/>
                </a:solidFill>
                <a:latin typeface="Arial"/>
                <a:ea typeface="Arial"/>
                <a:cs typeface="Arial"/>
                <a:sym typeface="Arial"/>
              </a:endParaRPr>
            </a:p>
          </p:txBody>
        </p:sp>
        <p:sp>
          <p:nvSpPr>
            <p:cNvPr id="944" name="Google Shape;944;p31"/>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W</a:t>
              </a:r>
              <a:r>
                <a:rPr b="0" baseline="-25000" i="0" lang="en" sz="400" u="none" cap="none" strike="noStrike">
                  <a:solidFill>
                    <a:srgbClr val="000000"/>
                  </a:solidFill>
                  <a:latin typeface="Arial"/>
                  <a:ea typeface="Arial"/>
                  <a:cs typeface="Arial"/>
                  <a:sym typeface="Arial"/>
                </a:rPr>
                <a:t>1,2</a:t>
              </a:r>
              <a:endParaRPr b="0" i="0" sz="1200" u="none" cap="none" strike="noStrike">
                <a:solidFill>
                  <a:srgbClr val="000000"/>
                </a:solidFill>
                <a:latin typeface="Arial"/>
                <a:ea typeface="Arial"/>
                <a:cs typeface="Arial"/>
                <a:sym typeface="Arial"/>
              </a:endParaRPr>
            </a:p>
          </p:txBody>
        </p:sp>
        <p:sp>
          <p:nvSpPr>
            <p:cNvPr id="945" name="Google Shape;945;p31"/>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W</a:t>
              </a:r>
              <a:r>
                <a:rPr b="0" baseline="-25000" i="0" lang="en" sz="400" u="none" cap="none" strike="noStrike">
                  <a:solidFill>
                    <a:srgbClr val="000000"/>
                  </a:solidFill>
                  <a:latin typeface="Arial"/>
                  <a:ea typeface="Arial"/>
                  <a:cs typeface="Arial"/>
                  <a:sym typeface="Arial"/>
                </a:rPr>
                <a:t>2,1</a:t>
              </a:r>
              <a:endParaRPr b="0" baseline="-25000" i="0" sz="400" u="none" cap="none" strike="noStrike">
                <a:solidFill>
                  <a:srgbClr val="000000"/>
                </a:solidFill>
                <a:latin typeface="Arial"/>
                <a:ea typeface="Arial"/>
                <a:cs typeface="Arial"/>
                <a:sym typeface="Arial"/>
              </a:endParaRPr>
            </a:p>
          </p:txBody>
        </p:sp>
        <p:sp>
          <p:nvSpPr>
            <p:cNvPr id="946" name="Google Shape;946;p31"/>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W</a:t>
              </a:r>
              <a:r>
                <a:rPr b="0" baseline="-25000" i="0" lang="en" sz="400" u="none" cap="none" strike="noStrike">
                  <a:solidFill>
                    <a:srgbClr val="000000"/>
                  </a:solidFill>
                  <a:latin typeface="Arial"/>
                  <a:ea typeface="Arial"/>
                  <a:cs typeface="Arial"/>
                  <a:sym typeface="Arial"/>
                </a:rPr>
                <a:t>2,2</a:t>
              </a:r>
              <a:endParaRPr b="0" i="0" sz="1200" u="none" cap="none" strike="noStrike">
                <a:solidFill>
                  <a:srgbClr val="000000"/>
                </a:solidFill>
                <a:latin typeface="Arial"/>
                <a:ea typeface="Arial"/>
                <a:cs typeface="Arial"/>
                <a:sym typeface="Arial"/>
              </a:endParaRPr>
            </a:p>
          </p:txBody>
        </p:sp>
      </p:grpSp>
      <p:sp>
        <p:nvSpPr>
          <p:cNvPr id="947" name="Google Shape;947;p31"/>
          <p:cNvSpPr/>
          <p:nvPr/>
        </p:nvSpPr>
        <p:spPr>
          <a:xfrm>
            <a:off x="3996749" y="1678691"/>
            <a:ext cx="324000" cy="3372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B</a:t>
            </a:r>
            <a:r>
              <a:rPr b="0" baseline="-25000" i="0" lang="en" sz="400" u="none" cap="none" strike="noStrike">
                <a:solidFill>
                  <a:srgbClr val="000000"/>
                </a:solidFill>
                <a:latin typeface="Arial"/>
                <a:ea typeface="Arial"/>
                <a:cs typeface="Arial"/>
                <a:sym typeface="Arial"/>
              </a:rPr>
              <a:t>1,1</a:t>
            </a:r>
            <a:endParaRPr b="0" baseline="-25000" i="0" sz="400" u="none" cap="none" strike="noStrike">
              <a:solidFill>
                <a:srgbClr val="000000"/>
              </a:solidFill>
              <a:latin typeface="Arial"/>
              <a:ea typeface="Arial"/>
              <a:cs typeface="Arial"/>
              <a:sym typeface="Arial"/>
            </a:endParaRPr>
          </a:p>
        </p:txBody>
      </p:sp>
      <p:sp>
        <p:nvSpPr>
          <p:cNvPr id="948" name="Google Shape;948;p31"/>
          <p:cNvSpPr/>
          <p:nvPr/>
        </p:nvSpPr>
        <p:spPr>
          <a:xfrm>
            <a:off x="5447981" y="1678726"/>
            <a:ext cx="324000" cy="337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Z</a:t>
            </a:r>
            <a:r>
              <a:rPr b="0" baseline="-25000" i="0" lang="en" sz="400" u="none" cap="none" strike="noStrike">
                <a:solidFill>
                  <a:srgbClr val="000000"/>
                </a:solidFill>
                <a:latin typeface="Arial"/>
                <a:ea typeface="Arial"/>
                <a:cs typeface="Arial"/>
                <a:sym typeface="Arial"/>
              </a:rPr>
              <a:t>1,1</a:t>
            </a:r>
            <a:endParaRPr b="0" baseline="-25000" i="0" sz="400" u="none" cap="none" strike="noStrike">
              <a:solidFill>
                <a:srgbClr val="000000"/>
              </a:solidFill>
              <a:latin typeface="Arial"/>
              <a:ea typeface="Arial"/>
              <a:cs typeface="Arial"/>
              <a:sym typeface="Arial"/>
            </a:endParaRPr>
          </a:p>
        </p:txBody>
      </p:sp>
      <p:pic>
        <p:nvPicPr>
          <p:cNvPr id="949" name="Google Shape;949;p31"/>
          <p:cNvPicPr preferRelativeResize="0"/>
          <p:nvPr/>
        </p:nvPicPr>
        <p:blipFill rotWithShape="1">
          <a:blip r:embed="rId3">
            <a:alphaModFix/>
          </a:blip>
          <a:srcRect b="0" l="0" r="0" t="0"/>
          <a:stretch/>
        </p:blipFill>
        <p:spPr>
          <a:xfrm>
            <a:off x="2313210" y="1713006"/>
            <a:ext cx="266019" cy="268618"/>
          </a:xfrm>
          <a:prstGeom prst="rect">
            <a:avLst/>
          </a:prstGeom>
          <a:noFill/>
          <a:ln>
            <a:noFill/>
          </a:ln>
        </p:spPr>
      </p:pic>
      <p:pic>
        <p:nvPicPr>
          <p:cNvPr id="950" name="Google Shape;950;p31"/>
          <p:cNvPicPr preferRelativeResize="0"/>
          <p:nvPr/>
        </p:nvPicPr>
        <p:blipFill rotWithShape="1">
          <a:blip r:embed="rId4">
            <a:alphaModFix/>
          </a:blip>
          <a:srcRect b="0" l="0" r="0" t="0"/>
          <a:stretch/>
        </p:blipFill>
        <p:spPr>
          <a:xfrm>
            <a:off x="3546182" y="1706186"/>
            <a:ext cx="266019" cy="282108"/>
          </a:xfrm>
          <a:prstGeom prst="rect">
            <a:avLst/>
          </a:prstGeom>
          <a:noFill/>
          <a:ln>
            <a:noFill/>
          </a:ln>
        </p:spPr>
      </p:pic>
      <p:pic>
        <p:nvPicPr>
          <p:cNvPr id="951" name="Google Shape;951;p31"/>
          <p:cNvPicPr preferRelativeResize="0"/>
          <p:nvPr/>
        </p:nvPicPr>
        <p:blipFill rotWithShape="1">
          <a:blip r:embed="rId5">
            <a:alphaModFix/>
          </a:blip>
          <a:srcRect b="0" l="0" r="0" t="0"/>
          <a:stretch/>
        </p:blipFill>
        <p:spPr>
          <a:xfrm>
            <a:off x="4697473" y="1737661"/>
            <a:ext cx="373860" cy="178708"/>
          </a:xfrm>
          <a:prstGeom prst="rect">
            <a:avLst/>
          </a:prstGeom>
          <a:noFill/>
          <a:ln>
            <a:noFill/>
          </a:ln>
        </p:spPr>
      </p:pic>
      <p:grpSp>
        <p:nvGrpSpPr>
          <p:cNvPr id="952" name="Google Shape;952;p31"/>
          <p:cNvGrpSpPr/>
          <p:nvPr/>
        </p:nvGrpSpPr>
        <p:grpSpPr>
          <a:xfrm>
            <a:off x="817115" y="2832033"/>
            <a:ext cx="1319771" cy="1522688"/>
            <a:chOff x="4284375" y="2507250"/>
            <a:chExt cx="1244715" cy="1262175"/>
          </a:xfrm>
        </p:grpSpPr>
        <p:sp>
          <p:nvSpPr>
            <p:cNvPr id="953" name="Google Shape;953;p31"/>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1,1</a:t>
              </a:r>
              <a:endParaRPr b="0" baseline="-25000" i="0" sz="400" u="none" cap="none" strike="noStrike">
                <a:solidFill>
                  <a:srgbClr val="000000"/>
                </a:solidFill>
                <a:latin typeface="Arial"/>
                <a:ea typeface="Arial"/>
                <a:cs typeface="Arial"/>
                <a:sym typeface="Arial"/>
              </a:endParaRPr>
            </a:p>
          </p:txBody>
        </p:sp>
        <p:sp>
          <p:nvSpPr>
            <p:cNvPr id="954" name="Google Shape;954;p31"/>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1,2</a:t>
              </a:r>
              <a:endParaRPr b="0" i="0" sz="1200" u="none" cap="none" strike="noStrike">
                <a:solidFill>
                  <a:srgbClr val="000000"/>
                </a:solidFill>
                <a:latin typeface="Arial"/>
                <a:ea typeface="Arial"/>
                <a:cs typeface="Arial"/>
                <a:sym typeface="Arial"/>
              </a:endParaRPr>
            </a:p>
          </p:txBody>
        </p:sp>
        <p:sp>
          <p:nvSpPr>
            <p:cNvPr id="955" name="Google Shape;955;p31"/>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1,3</a:t>
              </a:r>
              <a:endParaRPr b="0" i="0" sz="1200" u="none" cap="none" strike="noStrike">
                <a:solidFill>
                  <a:srgbClr val="000000"/>
                </a:solidFill>
                <a:latin typeface="Arial"/>
                <a:ea typeface="Arial"/>
                <a:cs typeface="Arial"/>
                <a:sym typeface="Arial"/>
              </a:endParaRPr>
            </a:p>
          </p:txBody>
        </p:sp>
        <p:sp>
          <p:nvSpPr>
            <p:cNvPr id="956" name="Google Shape;956;p31"/>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1,4</a:t>
              </a:r>
              <a:endParaRPr b="0" i="0" sz="1200" u="none" cap="none" strike="noStrike">
                <a:solidFill>
                  <a:srgbClr val="000000"/>
                </a:solidFill>
                <a:latin typeface="Arial"/>
                <a:ea typeface="Arial"/>
                <a:cs typeface="Arial"/>
                <a:sym typeface="Arial"/>
              </a:endParaRPr>
            </a:p>
          </p:txBody>
        </p:sp>
        <p:sp>
          <p:nvSpPr>
            <p:cNvPr id="957" name="Google Shape;957;p31"/>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2,1</a:t>
              </a:r>
              <a:endParaRPr b="0" baseline="-25000" i="0" sz="400" u="none" cap="none" strike="noStrike">
                <a:solidFill>
                  <a:srgbClr val="000000"/>
                </a:solidFill>
                <a:latin typeface="Arial"/>
                <a:ea typeface="Arial"/>
                <a:cs typeface="Arial"/>
                <a:sym typeface="Arial"/>
              </a:endParaRPr>
            </a:p>
          </p:txBody>
        </p:sp>
        <p:sp>
          <p:nvSpPr>
            <p:cNvPr id="958" name="Google Shape;958;p31"/>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2,2</a:t>
              </a:r>
              <a:endParaRPr b="0" i="0" sz="1200" u="none" cap="none" strike="noStrike">
                <a:solidFill>
                  <a:srgbClr val="000000"/>
                </a:solidFill>
                <a:latin typeface="Arial"/>
                <a:ea typeface="Arial"/>
                <a:cs typeface="Arial"/>
                <a:sym typeface="Arial"/>
              </a:endParaRPr>
            </a:p>
          </p:txBody>
        </p:sp>
        <p:sp>
          <p:nvSpPr>
            <p:cNvPr id="959" name="Google Shape;959;p31"/>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2,3</a:t>
              </a:r>
              <a:endParaRPr b="0" i="0" sz="1200" u="none" cap="none" strike="noStrike">
                <a:solidFill>
                  <a:srgbClr val="000000"/>
                </a:solidFill>
                <a:latin typeface="Arial"/>
                <a:ea typeface="Arial"/>
                <a:cs typeface="Arial"/>
                <a:sym typeface="Arial"/>
              </a:endParaRPr>
            </a:p>
          </p:txBody>
        </p:sp>
        <p:sp>
          <p:nvSpPr>
            <p:cNvPr id="960" name="Google Shape;960;p31"/>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2,4</a:t>
              </a:r>
              <a:endParaRPr b="0" i="0" sz="1200" u="none" cap="none" strike="noStrike">
                <a:solidFill>
                  <a:srgbClr val="000000"/>
                </a:solidFill>
                <a:latin typeface="Arial"/>
                <a:ea typeface="Arial"/>
                <a:cs typeface="Arial"/>
                <a:sym typeface="Arial"/>
              </a:endParaRPr>
            </a:p>
          </p:txBody>
        </p:sp>
        <p:sp>
          <p:nvSpPr>
            <p:cNvPr id="961" name="Google Shape;961;p31"/>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3,1</a:t>
              </a:r>
              <a:endParaRPr b="0" i="0" sz="1200" u="none" cap="none" strike="noStrike">
                <a:solidFill>
                  <a:srgbClr val="000000"/>
                </a:solidFill>
                <a:latin typeface="Arial"/>
                <a:ea typeface="Arial"/>
                <a:cs typeface="Arial"/>
                <a:sym typeface="Arial"/>
              </a:endParaRPr>
            </a:p>
          </p:txBody>
        </p:sp>
        <p:sp>
          <p:nvSpPr>
            <p:cNvPr id="962" name="Google Shape;962;p31"/>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3,2</a:t>
              </a:r>
              <a:endParaRPr b="0" i="0" sz="1200" u="none" cap="none" strike="noStrike">
                <a:solidFill>
                  <a:srgbClr val="000000"/>
                </a:solidFill>
                <a:latin typeface="Arial"/>
                <a:ea typeface="Arial"/>
                <a:cs typeface="Arial"/>
                <a:sym typeface="Arial"/>
              </a:endParaRPr>
            </a:p>
          </p:txBody>
        </p:sp>
        <p:sp>
          <p:nvSpPr>
            <p:cNvPr id="963" name="Google Shape;963;p31"/>
            <p:cNvSpPr/>
            <p:nvPr/>
          </p:nvSpPr>
          <p:spPr>
            <a:xfrm>
              <a:off x="4906785"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3,3</a:t>
              </a:r>
              <a:endParaRPr b="0" i="0" sz="1200" u="none" cap="none" strike="noStrike">
                <a:solidFill>
                  <a:srgbClr val="000000"/>
                </a:solidFill>
                <a:latin typeface="Arial"/>
                <a:ea typeface="Arial"/>
                <a:cs typeface="Arial"/>
                <a:sym typeface="Arial"/>
              </a:endParaRPr>
            </a:p>
          </p:txBody>
        </p:sp>
        <p:sp>
          <p:nvSpPr>
            <p:cNvPr id="964" name="Google Shape;964;p31"/>
            <p:cNvSpPr/>
            <p:nvPr/>
          </p:nvSpPr>
          <p:spPr>
            <a:xfrm>
              <a:off x="5217990" y="313830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3,4</a:t>
              </a:r>
              <a:endParaRPr b="0" i="0" sz="1200" u="none" cap="none" strike="noStrike">
                <a:solidFill>
                  <a:srgbClr val="000000"/>
                </a:solidFill>
                <a:latin typeface="Arial"/>
                <a:ea typeface="Arial"/>
                <a:cs typeface="Arial"/>
                <a:sym typeface="Arial"/>
              </a:endParaRPr>
            </a:p>
          </p:txBody>
        </p:sp>
        <p:sp>
          <p:nvSpPr>
            <p:cNvPr id="965" name="Google Shape;965;p31"/>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4,1</a:t>
              </a:r>
              <a:endParaRPr b="0" i="0" sz="1200" u="none" cap="none" strike="noStrike">
                <a:solidFill>
                  <a:srgbClr val="000000"/>
                </a:solidFill>
                <a:latin typeface="Arial"/>
                <a:ea typeface="Arial"/>
                <a:cs typeface="Arial"/>
                <a:sym typeface="Arial"/>
              </a:endParaRPr>
            </a:p>
          </p:txBody>
        </p:sp>
        <p:sp>
          <p:nvSpPr>
            <p:cNvPr id="966" name="Google Shape;966;p31"/>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4,2</a:t>
              </a:r>
              <a:endParaRPr b="0" i="0" sz="1200" u="none" cap="none" strike="noStrike">
                <a:solidFill>
                  <a:srgbClr val="000000"/>
                </a:solidFill>
                <a:latin typeface="Arial"/>
                <a:ea typeface="Arial"/>
                <a:cs typeface="Arial"/>
                <a:sym typeface="Arial"/>
              </a:endParaRPr>
            </a:p>
          </p:txBody>
        </p:sp>
        <p:sp>
          <p:nvSpPr>
            <p:cNvPr id="967" name="Google Shape;967;p31"/>
            <p:cNvSpPr/>
            <p:nvPr/>
          </p:nvSpPr>
          <p:spPr>
            <a:xfrm>
              <a:off x="4906785"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4,3</a:t>
              </a:r>
              <a:endParaRPr b="0" i="0" sz="1200" u="none" cap="none" strike="noStrike">
                <a:solidFill>
                  <a:srgbClr val="000000"/>
                </a:solidFill>
                <a:latin typeface="Arial"/>
                <a:ea typeface="Arial"/>
                <a:cs typeface="Arial"/>
                <a:sym typeface="Arial"/>
              </a:endParaRPr>
            </a:p>
          </p:txBody>
        </p:sp>
        <p:sp>
          <p:nvSpPr>
            <p:cNvPr id="968" name="Google Shape;968;p31"/>
            <p:cNvSpPr/>
            <p:nvPr/>
          </p:nvSpPr>
          <p:spPr>
            <a:xfrm>
              <a:off x="5217990" y="345382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A</a:t>
              </a:r>
              <a:r>
                <a:rPr b="0" baseline="-25000" i="0" lang="en" sz="400" u="none" cap="none" strike="noStrike">
                  <a:solidFill>
                    <a:srgbClr val="000000"/>
                  </a:solidFill>
                  <a:latin typeface="Arial"/>
                  <a:ea typeface="Arial"/>
                  <a:cs typeface="Arial"/>
                  <a:sym typeface="Arial"/>
                </a:rPr>
                <a:t>4,4</a:t>
              </a:r>
              <a:endParaRPr b="0" i="0" sz="1200" u="none" cap="none" strike="noStrike">
                <a:solidFill>
                  <a:srgbClr val="000000"/>
                </a:solidFill>
                <a:latin typeface="Arial"/>
                <a:ea typeface="Arial"/>
                <a:cs typeface="Arial"/>
                <a:sym typeface="Arial"/>
              </a:endParaRPr>
            </a:p>
          </p:txBody>
        </p:sp>
      </p:grpSp>
      <p:grpSp>
        <p:nvGrpSpPr>
          <p:cNvPr id="969" name="Google Shape;969;p31"/>
          <p:cNvGrpSpPr/>
          <p:nvPr/>
        </p:nvGrpSpPr>
        <p:grpSpPr>
          <a:xfrm>
            <a:off x="2743150" y="3213206"/>
            <a:ext cx="659736" cy="761607"/>
            <a:chOff x="3352962" y="2571761"/>
            <a:chExt cx="802305" cy="787028"/>
          </a:xfrm>
        </p:grpSpPr>
        <p:sp>
          <p:nvSpPr>
            <p:cNvPr id="970" name="Google Shape;970;p31"/>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W</a:t>
              </a:r>
              <a:r>
                <a:rPr b="0" baseline="-25000" i="0" lang="en" sz="400" u="none" cap="none" strike="noStrike">
                  <a:solidFill>
                    <a:srgbClr val="000000"/>
                  </a:solidFill>
                  <a:latin typeface="Arial"/>
                  <a:ea typeface="Arial"/>
                  <a:cs typeface="Arial"/>
                  <a:sym typeface="Arial"/>
                </a:rPr>
                <a:t>1,1</a:t>
              </a:r>
              <a:endParaRPr b="0" baseline="-25000" i="0" sz="400" u="none" cap="none" strike="noStrike">
                <a:solidFill>
                  <a:srgbClr val="000000"/>
                </a:solidFill>
                <a:latin typeface="Arial"/>
                <a:ea typeface="Arial"/>
                <a:cs typeface="Arial"/>
                <a:sym typeface="Arial"/>
              </a:endParaRPr>
            </a:p>
          </p:txBody>
        </p:sp>
        <p:sp>
          <p:nvSpPr>
            <p:cNvPr id="971" name="Google Shape;971;p31"/>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W</a:t>
              </a:r>
              <a:r>
                <a:rPr b="0" baseline="-25000" i="0" lang="en" sz="400" u="none" cap="none" strike="noStrike">
                  <a:solidFill>
                    <a:srgbClr val="000000"/>
                  </a:solidFill>
                  <a:latin typeface="Arial"/>
                  <a:ea typeface="Arial"/>
                  <a:cs typeface="Arial"/>
                  <a:sym typeface="Arial"/>
                </a:rPr>
                <a:t>1,2</a:t>
              </a:r>
              <a:endParaRPr b="0" i="0" sz="1200" u="none" cap="none" strike="noStrike">
                <a:solidFill>
                  <a:srgbClr val="000000"/>
                </a:solidFill>
                <a:latin typeface="Arial"/>
                <a:ea typeface="Arial"/>
                <a:cs typeface="Arial"/>
                <a:sym typeface="Arial"/>
              </a:endParaRPr>
            </a:p>
          </p:txBody>
        </p:sp>
        <p:sp>
          <p:nvSpPr>
            <p:cNvPr id="972" name="Google Shape;972;p31"/>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W</a:t>
              </a:r>
              <a:r>
                <a:rPr b="0" baseline="-25000" i="0" lang="en" sz="400" u="none" cap="none" strike="noStrike">
                  <a:solidFill>
                    <a:srgbClr val="000000"/>
                  </a:solidFill>
                  <a:latin typeface="Arial"/>
                  <a:ea typeface="Arial"/>
                  <a:cs typeface="Arial"/>
                  <a:sym typeface="Arial"/>
                </a:rPr>
                <a:t>2,1</a:t>
              </a:r>
              <a:endParaRPr b="0" baseline="-25000" i="0" sz="400" u="none" cap="none" strike="noStrike">
                <a:solidFill>
                  <a:srgbClr val="000000"/>
                </a:solidFill>
                <a:latin typeface="Arial"/>
                <a:ea typeface="Arial"/>
                <a:cs typeface="Arial"/>
                <a:sym typeface="Arial"/>
              </a:endParaRPr>
            </a:p>
          </p:txBody>
        </p:sp>
        <p:sp>
          <p:nvSpPr>
            <p:cNvPr id="973" name="Google Shape;973;p31"/>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W</a:t>
              </a:r>
              <a:r>
                <a:rPr b="0" baseline="-25000" i="0" lang="en" sz="400" u="none" cap="none" strike="noStrike">
                  <a:solidFill>
                    <a:srgbClr val="000000"/>
                  </a:solidFill>
                  <a:latin typeface="Arial"/>
                  <a:ea typeface="Arial"/>
                  <a:cs typeface="Arial"/>
                  <a:sym typeface="Arial"/>
                </a:rPr>
                <a:t>2,2</a:t>
              </a:r>
              <a:endParaRPr b="0" i="0" sz="1200" u="none" cap="none" strike="noStrike">
                <a:solidFill>
                  <a:srgbClr val="000000"/>
                </a:solidFill>
                <a:latin typeface="Arial"/>
                <a:ea typeface="Arial"/>
                <a:cs typeface="Arial"/>
                <a:sym typeface="Arial"/>
              </a:endParaRPr>
            </a:p>
          </p:txBody>
        </p:sp>
      </p:grpSp>
      <p:sp>
        <p:nvSpPr>
          <p:cNvPr id="974" name="Google Shape;974;p31"/>
          <p:cNvSpPr/>
          <p:nvPr/>
        </p:nvSpPr>
        <p:spPr>
          <a:xfrm>
            <a:off x="4049605" y="3403176"/>
            <a:ext cx="330000" cy="3807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B</a:t>
            </a:r>
            <a:r>
              <a:rPr b="0" baseline="-25000" i="0" lang="en" sz="400" u="none" cap="none" strike="noStrike">
                <a:solidFill>
                  <a:srgbClr val="000000"/>
                </a:solidFill>
                <a:latin typeface="Arial"/>
                <a:ea typeface="Arial"/>
                <a:cs typeface="Arial"/>
                <a:sym typeface="Arial"/>
              </a:rPr>
              <a:t>1,1</a:t>
            </a:r>
            <a:endParaRPr b="0" baseline="-25000" i="0" sz="400" u="none" cap="none" strike="noStrike">
              <a:solidFill>
                <a:srgbClr val="000000"/>
              </a:solidFill>
              <a:latin typeface="Arial"/>
              <a:ea typeface="Arial"/>
              <a:cs typeface="Arial"/>
              <a:sym typeface="Arial"/>
            </a:endParaRPr>
          </a:p>
        </p:txBody>
      </p:sp>
      <p:grpSp>
        <p:nvGrpSpPr>
          <p:cNvPr id="975" name="Google Shape;975;p31"/>
          <p:cNvGrpSpPr/>
          <p:nvPr/>
        </p:nvGrpSpPr>
        <p:grpSpPr>
          <a:xfrm>
            <a:off x="5589891" y="3022895"/>
            <a:ext cx="989647" cy="1142329"/>
            <a:chOff x="6765262" y="2468036"/>
            <a:chExt cx="1203511" cy="1180457"/>
          </a:xfrm>
        </p:grpSpPr>
        <p:sp>
          <p:nvSpPr>
            <p:cNvPr id="976" name="Google Shape;976;p31"/>
            <p:cNvSpPr/>
            <p:nvPr/>
          </p:nvSpPr>
          <p:spPr>
            <a:xfrm>
              <a:off x="6765262"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Z</a:t>
              </a:r>
              <a:r>
                <a:rPr b="0" baseline="-25000" i="0" lang="en" sz="400" u="none" cap="none" strike="noStrike">
                  <a:solidFill>
                    <a:srgbClr val="000000"/>
                  </a:solidFill>
                  <a:latin typeface="Arial"/>
                  <a:ea typeface="Arial"/>
                  <a:cs typeface="Arial"/>
                  <a:sym typeface="Arial"/>
                </a:rPr>
                <a:t>1,1</a:t>
              </a:r>
              <a:endParaRPr b="0" baseline="-25000" i="0" sz="400" u="none" cap="none" strike="noStrike">
                <a:solidFill>
                  <a:srgbClr val="000000"/>
                </a:solidFill>
                <a:latin typeface="Arial"/>
                <a:ea typeface="Arial"/>
                <a:cs typeface="Arial"/>
                <a:sym typeface="Arial"/>
              </a:endParaRPr>
            </a:p>
          </p:txBody>
        </p:sp>
        <p:sp>
          <p:nvSpPr>
            <p:cNvPr id="977" name="Google Shape;977;p31"/>
            <p:cNvSpPr/>
            <p:nvPr/>
          </p:nvSpPr>
          <p:spPr>
            <a:xfrm>
              <a:off x="7166467"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Z</a:t>
              </a:r>
              <a:r>
                <a:rPr b="0" baseline="-25000" i="0" lang="en" sz="400" u="none" cap="none" strike="noStrike">
                  <a:solidFill>
                    <a:srgbClr val="000000"/>
                  </a:solidFill>
                  <a:latin typeface="Arial"/>
                  <a:ea typeface="Arial"/>
                  <a:cs typeface="Arial"/>
                  <a:sym typeface="Arial"/>
                </a:rPr>
                <a:t>1,2</a:t>
              </a:r>
              <a:endParaRPr b="0" i="0" sz="1200" u="none" cap="none" strike="noStrike">
                <a:solidFill>
                  <a:srgbClr val="000000"/>
                </a:solidFill>
                <a:latin typeface="Arial"/>
                <a:ea typeface="Arial"/>
                <a:cs typeface="Arial"/>
                <a:sym typeface="Arial"/>
              </a:endParaRPr>
            </a:p>
          </p:txBody>
        </p:sp>
        <p:sp>
          <p:nvSpPr>
            <p:cNvPr id="978" name="Google Shape;978;p31"/>
            <p:cNvSpPr/>
            <p:nvPr/>
          </p:nvSpPr>
          <p:spPr>
            <a:xfrm>
              <a:off x="7567673" y="246803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Z</a:t>
              </a:r>
              <a:r>
                <a:rPr b="0" baseline="-25000" i="0" lang="en" sz="400" u="none" cap="none" strike="noStrike">
                  <a:solidFill>
                    <a:srgbClr val="000000"/>
                  </a:solidFill>
                  <a:latin typeface="Arial"/>
                  <a:ea typeface="Arial"/>
                  <a:cs typeface="Arial"/>
                  <a:sym typeface="Arial"/>
                </a:rPr>
                <a:t>1,3</a:t>
              </a:r>
              <a:endParaRPr b="0" i="0" sz="1200" u="none" cap="none" strike="noStrike">
                <a:solidFill>
                  <a:srgbClr val="000000"/>
                </a:solidFill>
                <a:latin typeface="Arial"/>
                <a:ea typeface="Arial"/>
                <a:cs typeface="Arial"/>
                <a:sym typeface="Arial"/>
              </a:endParaRPr>
            </a:p>
          </p:txBody>
        </p:sp>
        <p:sp>
          <p:nvSpPr>
            <p:cNvPr id="979" name="Google Shape;979;p31"/>
            <p:cNvSpPr/>
            <p:nvPr/>
          </p:nvSpPr>
          <p:spPr>
            <a:xfrm>
              <a:off x="6765262"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Z</a:t>
              </a:r>
              <a:r>
                <a:rPr b="0" baseline="-25000" i="0" lang="en" sz="400" u="none" cap="none" strike="noStrike">
                  <a:solidFill>
                    <a:srgbClr val="000000"/>
                  </a:solidFill>
                  <a:latin typeface="Arial"/>
                  <a:ea typeface="Arial"/>
                  <a:cs typeface="Arial"/>
                  <a:sym typeface="Arial"/>
                </a:rPr>
                <a:t>2,1</a:t>
              </a:r>
              <a:endParaRPr b="0" baseline="-25000" i="0" sz="400" u="none" cap="none" strike="noStrike">
                <a:solidFill>
                  <a:srgbClr val="000000"/>
                </a:solidFill>
                <a:latin typeface="Arial"/>
                <a:ea typeface="Arial"/>
                <a:cs typeface="Arial"/>
                <a:sym typeface="Arial"/>
              </a:endParaRPr>
            </a:p>
          </p:txBody>
        </p:sp>
        <p:sp>
          <p:nvSpPr>
            <p:cNvPr id="980" name="Google Shape;980;p31"/>
            <p:cNvSpPr/>
            <p:nvPr/>
          </p:nvSpPr>
          <p:spPr>
            <a:xfrm>
              <a:off x="7166467"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Z</a:t>
              </a:r>
              <a:r>
                <a:rPr b="0" baseline="-25000" i="0" lang="en" sz="400" u="none" cap="none" strike="noStrike">
                  <a:solidFill>
                    <a:srgbClr val="000000"/>
                  </a:solidFill>
                  <a:latin typeface="Arial"/>
                  <a:ea typeface="Arial"/>
                  <a:cs typeface="Arial"/>
                  <a:sym typeface="Arial"/>
                </a:rPr>
                <a:t>2,2</a:t>
              </a:r>
              <a:endParaRPr b="0" i="0" sz="1200" u="none" cap="none" strike="noStrike">
                <a:solidFill>
                  <a:srgbClr val="000000"/>
                </a:solidFill>
                <a:latin typeface="Arial"/>
                <a:ea typeface="Arial"/>
                <a:cs typeface="Arial"/>
                <a:sym typeface="Arial"/>
              </a:endParaRPr>
            </a:p>
          </p:txBody>
        </p:sp>
        <p:sp>
          <p:nvSpPr>
            <p:cNvPr id="981" name="Google Shape;981;p31"/>
            <p:cNvSpPr/>
            <p:nvPr/>
          </p:nvSpPr>
          <p:spPr>
            <a:xfrm>
              <a:off x="7567673" y="286146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Z</a:t>
              </a:r>
              <a:r>
                <a:rPr b="0" baseline="-25000" i="0" lang="en" sz="400" u="none" cap="none" strike="noStrike">
                  <a:solidFill>
                    <a:srgbClr val="000000"/>
                  </a:solidFill>
                  <a:latin typeface="Arial"/>
                  <a:ea typeface="Arial"/>
                  <a:cs typeface="Arial"/>
                  <a:sym typeface="Arial"/>
                </a:rPr>
                <a:t>2,3</a:t>
              </a:r>
              <a:endParaRPr b="0" i="0" sz="1200" u="none" cap="none" strike="noStrike">
                <a:solidFill>
                  <a:srgbClr val="000000"/>
                </a:solidFill>
                <a:latin typeface="Arial"/>
                <a:ea typeface="Arial"/>
                <a:cs typeface="Arial"/>
                <a:sym typeface="Arial"/>
              </a:endParaRPr>
            </a:p>
          </p:txBody>
        </p:sp>
        <p:sp>
          <p:nvSpPr>
            <p:cNvPr id="982" name="Google Shape;982;p31"/>
            <p:cNvSpPr/>
            <p:nvPr/>
          </p:nvSpPr>
          <p:spPr>
            <a:xfrm>
              <a:off x="6765262"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Z</a:t>
              </a:r>
              <a:r>
                <a:rPr b="0" baseline="-25000" i="0" lang="en" sz="400" u="none" cap="none" strike="noStrike">
                  <a:solidFill>
                    <a:srgbClr val="000000"/>
                  </a:solidFill>
                  <a:latin typeface="Arial"/>
                  <a:ea typeface="Arial"/>
                  <a:cs typeface="Arial"/>
                  <a:sym typeface="Arial"/>
                </a:rPr>
                <a:t>3,1</a:t>
              </a:r>
              <a:endParaRPr b="0" i="0" sz="1200" u="none" cap="none" strike="noStrike">
                <a:solidFill>
                  <a:srgbClr val="000000"/>
                </a:solidFill>
                <a:latin typeface="Arial"/>
                <a:ea typeface="Arial"/>
                <a:cs typeface="Arial"/>
                <a:sym typeface="Arial"/>
              </a:endParaRPr>
            </a:p>
          </p:txBody>
        </p:sp>
        <p:sp>
          <p:nvSpPr>
            <p:cNvPr id="983" name="Google Shape;983;p31"/>
            <p:cNvSpPr/>
            <p:nvPr/>
          </p:nvSpPr>
          <p:spPr>
            <a:xfrm>
              <a:off x="7166467"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Z</a:t>
              </a:r>
              <a:r>
                <a:rPr b="0" baseline="-25000" i="0" lang="en" sz="400" u="none" cap="none" strike="noStrike">
                  <a:solidFill>
                    <a:srgbClr val="000000"/>
                  </a:solidFill>
                  <a:latin typeface="Arial"/>
                  <a:ea typeface="Arial"/>
                  <a:cs typeface="Arial"/>
                  <a:sym typeface="Arial"/>
                </a:rPr>
                <a:t>3,2</a:t>
              </a:r>
              <a:endParaRPr b="0" i="0" sz="1200" u="none" cap="none" strike="noStrike">
                <a:solidFill>
                  <a:srgbClr val="000000"/>
                </a:solidFill>
                <a:latin typeface="Arial"/>
                <a:ea typeface="Arial"/>
                <a:cs typeface="Arial"/>
                <a:sym typeface="Arial"/>
              </a:endParaRPr>
            </a:p>
          </p:txBody>
        </p:sp>
        <p:sp>
          <p:nvSpPr>
            <p:cNvPr id="984" name="Google Shape;984;p31"/>
            <p:cNvSpPr/>
            <p:nvPr/>
          </p:nvSpPr>
          <p:spPr>
            <a:xfrm>
              <a:off x="7567673" y="325489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rPr b="0" i="0" lang="en" sz="400" u="none" cap="none" strike="noStrike">
                  <a:solidFill>
                    <a:srgbClr val="000000"/>
                  </a:solidFill>
                  <a:latin typeface="Arial"/>
                  <a:ea typeface="Arial"/>
                  <a:cs typeface="Arial"/>
                  <a:sym typeface="Arial"/>
                </a:rPr>
                <a:t>Z</a:t>
              </a:r>
              <a:r>
                <a:rPr b="0" baseline="-25000" i="0" lang="en" sz="400" u="none" cap="none" strike="noStrike">
                  <a:solidFill>
                    <a:srgbClr val="000000"/>
                  </a:solidFill>
                  <a:latin typeface="Arial"/>
                  <a:ea typeface="Arial"/>
                  <a:cs typeface="Arial"/>
                  <a:sym typeface="Arial"/>
                </a:rPr>
                <a:t>3,3</a:t>
              </a:r>
              <a:endParaRPr b="0" i="0" sz="1200" u="none" cap="none" strike="noStrike">
                <a:solidFill>
                  <a:srgbClr val="000000"/>
                </a:solidFill>
                <a:latin typeface="Arial"/>
                <a:ea typeface="Arial"/>
                <a:cs typeface="Arial"/>
                <a:sym typeface="Arial"/>
              </a:endParaRPr>
            </a:p>
          </p:txBody>
        </p:sp>
      </p:grpSp>
      <p:pic>
        <p:nvPicPr>
          <p:cNvPr id="985" name="Google Shape;985;p31"/>
          <p:cNvPicPr preferRelativeResize="0"/>
          <p:nvPr/>
        </p:nvPicPr>
        <p:blipFill rotWithShape="1">
          <a:blip r:embed="rId3">
            <a:alphaModFix/>
          </a:blip>
          <a:srcRect b="0" l="0" r="0" t="0"/>
          <a:stretch/>
        </p:blipFill>
        <p:spPr>
          <a:xfrm>
            <a:off x="2305669" y="3418026"/>
            <a:ext cx="265533" cy="291561"/>
          </a:xfrm>
          <a:prstGeom prst="rect">
            <a:avLst/>
          </a:prstGeom>
          <a:noFill/>
          <a:ln>
            <a:noFill/>
          </a:ln>
        </p:spPr>
      </p:pic>
      <p:pic>
        <p:nvPicPr>
          <p:cNvPr id="986" name="Google Shape;986;p31"/>
          <p:cNvPicPr preferRelativeResize="0"/>
          <p:nvPr/>
        </p:nvPicPr>
        <p:blipFill rotWithShape="1">
          <a:blip r:embed="rId4">
            <a:alphaModFix/>
          </a:blip>
          <a:srcRect b="0" l="0" r="0" t="0"/>
          <a:stretch/>
        </p:blipFill>
        <p:spPr>
          <a:xfrm>
            <a:off x="3536392" y="3410624"/>
            <a:ext cx="265534" cy="306203"/>
          </a:xfrm>
          <a:prstGeom prst="rect">
            <a:avLst/>
          </a:prstGeom>
          <a:noFill/>
          <a:ln>
            <a:noFill/>
          </a:ln>
        </p:spPr>
      </p:pic>
      <p:pic>
        <p:nvPicPr>
          <p:cNvPr id="987" name="Google Shape;987;p31"/>
          <p:cNvPicPr preferRelativeResize="0"/>
          <p:nvPr/>
        </p:nvPicPr>
        <p:blipFill rotWithShape="1">
          <a:blip r:embed="rId5">
            <a:alphaModFix/>
          </a:blip>
          <a:srcRect b="0" l="0" r="0" t="0"/>
          <a:stretch/>
        </p:blipFill>
        <p:spPr>
          <a:xfrm>
            <a:off x="4685583" y="3444787"/>
            <a:ext cx="373178" cy="193970"/>
          </a:xfrm>
          <a:prstGeom prst="rect">
            <a:avLst/>
          </a:prstGeom>
          <a:noFill/>
          <a:ln>
            <a:noFill/>
          </a:ln>
        </p:spPr>
      </p:pic>
      <p:sp>
        <p:nvSpPr>
          <p:cNvPr id="988" name="Google Shape;988;p31"/>
          <p:cNvSpPr/>
          <p:nvPr/>
        </p:nvSpPr>
        <p:spPr>
          <a:xfrm>
            <a:off x="729450" y="1058225"/>
            <a:ext cx="503400" cy="5280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31"/>
          <p:cNvSpPr/>
          <p:nvPr/>
        </p:nvSpPr>
        <p:spPr>
          <a:xfrm>
            <a:off x="2960473" y="1773561"/>
            <a:ext cx="503400" cy="5280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31"/>
          <p:cNvSpPr/>
          <p:nvPr/>
        </p:nvSpPr>
        <p:spPr>
          <a:xfrm>
            <a:off x="1702459" y="3918288"/>
            <a:ext cx="503400" cy="5280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31"/>
          <p:cNvSpPr/>
          <p:nvPr/>
        </p:nvSpPr>
        <p:spPr>
          <a:xfrm>
            <a:off x="2640813" y="3110751"/>
            <a:ext cx="503400" cy="5280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 name="Shape 995"/>
        <p:cNvGrpSpPr/>
        <p:nvPr/>
      </p:nvGrpSpPr>
      <p:grpSpPr>
        <a:xfrm>
          <a:off x="0" y="0"/>
          <a:ext cx="0" cy="0"/>
          <a:chOff x="0" y="0"/>
          <a:chExt cx="0" cy="0"/>
        </a:xfrm>
      </p:grpSpPr>
      <p:sp>
        <p:nvSpPr>
          <p:cNvPr id="996" name="Google Shape;996;p3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Padding</a:t>
            </a:r>
            <a:endParaRPr/>
          </a:p>
        </p:txBody>
      </p:sp>
      <p:sp>
        <p:nvSpPr>
          <p:cNvPr id="997" name="Google Shape;997;p3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solidFill>
                  <a:srgbClr val="292929"/>
                </a:solidFill>
              </a:rPr>
              <a:t>Increase output size</a:t>
            </a:r>
            <a:endParaRPr>
              <a:solidFill>
                <a:srgbClr val="292929"/>
              </a:solidFill>
            </a:endParaRPr>
          </a:p>
          <a:p>
            <a:pPr indent="0" lvl="0" marL="0" rtl="0" algn="l">
              <a:lnSpc>
                <a:spcPct val="115000"/>
              </a:lnSpc>
              <a:spcBef>
                <a:spcPts val="1200"/>
              </a:spcBef>
              <a:spcAft>
                <a:spcPts val="0"/>
              </a:spcAft>
              <a:buSzPts val="1800"/>
              <a:buNone/>
            </a:pPr>
            <a:r>
              <a:rPr lang="en">
                <a:solidFill>
                  <a:srgbClr val="292929"/>
                </a:solidFill>
              </a:rPr>
              <a:t>Preserve input size</a:t>
            </a:r>
            <a:endParaRPr>
              <a:solidFill>
                <a:srgbClr val="292929"/>
              </a:solidFill>
            </a:endParaRPr>
          </a:p>
          <a:p>
            <a:pPr indent="0" lvl="0" marL="0" rtl="0" algn="l">
              <a:lnSpc>
                <a:spcPct val="115000"/>
              </a:lnSpc>
              <a:spcBef>
                <a:spcPts val="1200"/>
              </a:spcBef>
              <a:spcAft>
                <a:spcPts val="1200"/>
              </a:spcAft>
              <a:buSzPts val="1800"/>
              <a:buNone/>
            </a:pPr>
            <a:r>
              <a:rPr b="1" lang="en">
                <a:solidFill>
                  <a:srgbClr val="292929"/>
                </a:solidFill>
              </a:rPr>
              <a:t>More Kernel Interactions!</a:t>
            </a:r>
            <a:endParaRPr b="1">
              <a:solidFill>
                <a:srgbClr val="292929"/>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Padding</a:t>
            </a:r>
            <a:endParaRPr/>
          </a:p>
        </p:txBody>
      </p:sp>
      <p:grpSp>
        <p:nvGrpSpPr>
          <p:cNvPr id="1003" name="Google Shape;1003;p33"/>
          <p:cNvGrpSpPr/>
          <p:nvPr/>
        </p:nvGrpSpPr>
        <p:grpSpPr>
          <a:xfrm>
            <a:off x="3872674" y="2994099"/>
            <a:ext cx="802305" cy="787028"/>
            <a:chOff x="3352962" y="2571761"/>
            <a:chExt cx="802305" cy="787028"/>
          </a:xfrm>
        </p:grpSpPr>
        <p:sp>
          <p:nvSpPr>
            <p:cNvPr id="1004" name="Google Shape;1004;p33"/>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005" name="Google Shape;1005;p33"/>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006" name="Google Shape;1006;p33"/>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007" name="Google Shape;1007;p33"/>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1008" name="Google Shape;1008;p33"/>
          <p:cNvSpPr/>
          <p:nvPr/>
        </p:nvSpPr>
        <p:spPr>
          <a:xfrm>
            <a:off x="5592624" y="3190811"/>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pic>
        <p:nvPicPr>
          <p:cNvPr id="1009" name="Google Shape;1009;p33"/>
          <p:cNvPicPr preferRelativeResize="0"/>
          <p:nvPr/>
        </p:nvPicPr>
        <p:blipFill rotWithShape="1">
          <a:blip r:embed="rId3">
            <a:alphaModFix/>
          </a:blip>
          <a:srcRect b="0" l="0" r="0" t="0"/>
          <a:stretch/>
        </p:blipFill>
        <p:spPr>
          <a:xfrm>
            <a:off x="3256549" y="3230788"/>
            <a:ext cx="329375" cy="313625"/>
          </a:xfrm>
          <a:prstGeom prst="rect">
            <a:avLst/>
          </a:prstGeom>
          <a:noFill/>
          <a:ln>
            <a:noFill/>
          </a:ln>
        </p:spPr>
      </p:pic>
      <p:pic>
        <p:nvPicPr>
          <p:cNvPr id="1010" name="Google Shape;1010;p33"/>
          <p:cNvPicPr preferRelativeResize="0"/>
          <p:nvPr/>
        </p:nvPicPr>
        <p:blipFill rotWithShape="1">
          <a:blip r:embed="rId4">
            <a:alphaModFix/>
          </a:blip>
          <a:srcRect b="0" l="0" r="0" t="0"/>
          <a:stretch/>
        </p:blipFill>
        <p:spPr>
          <a:xfrm>
            <a:off x="4961723" y="3222913"/>
            <a:ext cx="329375" cy="329375"/>
          </a:xfrm>
          <a:prstGeom prst="rect">
            <a:avLst/>
          </a:prstGeom>
          <a:noFill/>
          <a:ln>
            <a:noFill/>
          </a:ln>
        </p:spPr>
      </p:pic>
      <p:pic>
        <p:nvPicPr>
          <p:cNvPr id="1011" name="Google Shape;1011;p33"/>
          <p:cNvPicPr preferRelativeResize="0"/>
          <p:nvPr/>
        </p:nvPicPr>
        <p:blipFill rotWithShape="1">
          <a:blip r:embed="rId5">
            <a:alphaModFix/>
          </a:blip>
          <a:srcRect b="0" l="0" r="0" t="0"/>
          <a:stretch/>
        </p:blipFill>
        <p:spPr>
          <a:xfrm>
            <a:off x="6282437" y="3283287"/>
            <a:ext cx="462900" cy="208650"/>
          </a:xfrm>
          <a:prstGeom prst="rect">
            <a:avLst/>
          </a:prstGeom>
          <a:noFill/>
          <a:ln>
            <a:noFill/>
          </a:ln>
        </p:spPr>
      </p:pic>
      <p:grpSp>
        <p:nvGrpSpPr>
          <p:cNvPr id="1012" name="Google Shape;1012;p33"/>
          <p:cNvGrpSpPr/>
          <p:nvPr/>
        </p:nvGrpSpPr>
        <p:grpSpPr>
          <a:xfrm>
            <a:off x="596137" y="2198861"/>
            <a:ext cx="2407116" cy="2361063"/>
            <a:chOff x="443737" y="2427461"/>
            <a:chExt cx="2407116" cy="2361063"/>
          </a:xfrm>
        </p:grpSpPr>
        <p:sp>
          <p:nvSpPr>
            <p:cNvPr id="1013" name="Google Shape;1013;p33"/>
            <p:cNvSpPr/>
            <p:nvPr/>
          </p:nvSpPr>
          <p:spPr>
            <a:xfrm>
              <a:off x="844937" y="282098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014" name="Google Shape;1014;p33"/>
            <p:cNvSpPr/>
            <p:nvPr/>
          </p:nvSpPr>
          <p:spPr>
            <a:xfrm>
              <a:off x="1246142" y="282098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015" name="Google Shape;1015;p33"/>
            <p:cNvSpPr/>
            <p:nvPr/>
          </p:nvSpPr>
          <p:spPr>
            <a:xfrm>
              <a:off x="1647348" y="282098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1016" name="Google Shape;1016;p33"/>
            <p:cNvSpPr/>
            <p:nvPr/>
          </p:nvSpPr>
          <p:spPr>
            <a:xfrm>
              <a:off x="2048553" y="282098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1017" name="Google Shape;1017;p33"/>
            <p:cNvSpPr/>
            <p:nvPr/>
          </p:nvSpPr>
          <p:spPr>
            <a:xfrm>
              <a:off x="844937"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018" name="Google Shape;1018;p33"/>
            <p:cNvSpPr/>
            <p:nvPr/>
          </p:nvSpPr>
          <p:spPr>
            <a:xfrm>
              <a:off x="1246142"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1019" name="Google Shape;1019;p33"/>
            <p:cNvSpPr/>
            <p:nvPr/>
          </p:nvSpPr>
          <p:spPr>
            <a:xfrm>
              <a:off x="1647348"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1020" name="Google Shape;1020;p33"/>
            <p:cNvSpPr/>
            <p:nvPr/>
          </p:nvSpPr>
          <p:spPr>
            <a:xfrm>
              <a:off x="2048553"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1021" name="Google Shape;1021;p33"/>
            <p:cNvSpPr/>
            <p:nvPr/>
          </p:nvSpPr>
          <p:spPr>
            <a:xfrm>
              <a:off x="844937"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1022" name="Google Shape;1022;p33"/>
            <p:cNvSpPr/>
            <p:nvPr/>
          </p:nvSpPr>
          <p:spPr>
            <a:xfrm>
              <a:off x="1246142"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1023" name="Google Shape;1023;p33"/>
            <p:cNvSpPr/>
            <p:nvPr/>
          </p:nvSpPr>
          <p:spPr>
            <a:xfrm>
              <a:off x="1647348"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1024" name="Google Shape;1024;p33"/>
            <p:cNvSpPr/>
            <p:nvPr/>
          </p:nvSpPr>
          <p:spPr>
            <a:xfrm>
              <a:off x="2048553"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1025" name="Google Shape;1025;p33"/>
            <p:cNvSpPr/>
            <p:nvPr/>
          </p:nvSpPr>
          <p:spPr>
            <a:xfrm>
              <a:off x="844937" y="4001271"/>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026" name="Google Shape;1026;p33"/>
            <p:cNvSpPr/>
            <p:nvPr/>
          </p:nvSpPr>
          <p:spPr>
            <a:xfrm>
              <a:off x="1246142" y="4001271"/>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1027" name="Google Shape;1027;p33"/>
            <p:cNvSpPr/>
            <p:nvPr/>
          </p:nvSpPr>
          <p:spPr>
            <a:xfrm>
              <a:off x="1647348" y="4001271"/>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1028" name="Google Shape;1028;p33"/>
            <p:cNvSpPr/>
            <p:nvPr/>
          </p:nvSpPr>
          <p:spPr>
            <a:xfrm>
              <a:off x="2048553" y="4001271"/>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sp>
          <p:nvSpPr>
            <p:cNvPr id="1029" name="Google Shape;1029;p33"/>
            <p:cNvSpPr/>
            <p:nvPr/>
          </p:nvSpPr>
          <p:spPr>
            <a:xfrm>
              <a:off x="844937" y="242746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030" name="Google Shape;1030;p33"/>
            <p:cNvSpPr/>
            <p:nvPr/>
          </p:nvSpPr>
          <p:spPr>
            <a:xfrm>
              <a:off x="1246142" y="242746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31" name="Google Shape;1031;p33"/>
            <p:cNvSpPr/>
            <p:nvPr/>
          </p:nvSpPr>
          <p:spPr>
            <a:xfrm>
              <a:off x="1647348" y="242746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32" name="Google Shape;1032;p33"/>
            <p:cNvSpPr/>
            <p:nvPr/>
          </p:nvSpPr>
          <p:spPr>
            <a:xfrm>
              <a:off x="2048553" y="242746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33" name="Google Shape;1033;p33"/>
            <p:cNvSpPr/>
            <p:nvPr/>
          </p:nvSpPr>
          <p:spPr>
            <a:xfrm>
              <a:off x="2449753" y="2820999"/>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34" name="Google Shape;1034;p33"/>
            <p:cNvSpPr/>
            <p:nvPr/>
          </p:nvSpPr>
          <p:spPr>
            <a:xfrm>
              <a:off x="2449753" y="3214427"/>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35" name="Google Shape;1035;p33"/>
            <p:cNvSpPr/>
            <p:nvPr/>
          </p:nvSpPr>
          <p:spPr>
            <a:xfrm>
              <a:off x="2449753" y="3607855"/>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36" name="Google Shape;1036;p33"/>
            <p:cNvSpPr/>
            <p:nvPr/>
          </p:nvSpPr>
          <p:spPr>
            <a:xfrm>
              <a:off x="2449753" y="4001283"/>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37" name="Google Shape;1037;p33"/>
            <p:cNvSpPr/>
            <p:nvPr/>
          </p:nvSpPr>
          <p:spPr>
            <a:xfrm>
              <a:off x="2449753" y="2427474"/>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38" name="Google Shape;1038;p33"/>
            <p:cNvSpPr/>
            <p:nvPr/>
          </p:nvSpPr>
          <p:spPr>
            <a:xfrm>
              <a:off x="844937"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039" name="Google Shape;1039;p33"/>
            <p:cNvSpPr/>
            <p:nvPr/>
          </p:nvSpPr>
          <p:spPr>
            <a:xfrm>
              <a:off x="1246142"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1040" name="Google Shape;1040;p33"/>
            <p:cNvSpPr/>
            <p:nvPr/>
          </p:nvSpPr>
          <p:spPr>
            <a:xfrm>
              <a:off x="1647348"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1041" name="Google Shape;1041;p33"/>
            <p:cNvSpPr/>
            <p:nvPr/>
          </p:nvSpPr>
          <p:spPr>
            <a:xfrm>
              <a:off x="2048553"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sp>
          <p:nvSpPr>
            <p:cNvPr id="1042" name="Google Shape;1042;p33"/>
            <p:cNvSpPr/>
            <p:nvPr/>
          </p:nvSpPr>
          <p:spPr>
            <a:xfrm>
              <a:off x="2449753" y="4394708"/>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sp>
          <p:nvSpPr>
            <p:cNvPr id="1043" name="Google Shape;1043;p33"/>
            <p:cNvSpPr/>
            <p:nvPr/>
          </p:nvSpPr>
          <p:spPr>
            <a:xfrm>
              <a:off x="443737" y="2821099"/>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044" name="Google Shape;1044;p33"/>
            <p:cNvSpPr/>
            <p:nvPr/>
          </p:nvSpPr>
          <p:spPr>
            <a:xfrm>
              <a:off x="443737" y="3214527"/>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045" name="Google Shape;1045;p33"/>
            <p:cNvSpPr/>
            <p:nvPr/>
          </p:nvSpPr>
          <p:spPr>
            <a:xfrm>
              <a:off x="443737" y="3607955"/>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46" name="Google Shape;1046;p33"/>
            <p:cNvSpPr/>
            <p:nvPr/>
          </p:nvSpPr>
          <p:spPr>
            <a:xfrm>
              <a:off x="443737" y="4001383"/>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47" name="Google Shape;1047;p33"/>
            <p:cNvSpPr/>
            <p:nvPr/>
          </p:nvSpPr>
          <p:spPr>
            <a:xfrm>
              <a:off x="443737" y="2427574"/>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048" name="Google Shape;1048;p33"/>
            <p:cNvSpPr/>
            <p:nvPr/>
          </p:nvSpPr>
          <p:spPr>
            <a:xfrm>
              <a:off x="443737" y="4394808"/>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049" name="Google Shape;1049;p33"/>
            <p:cNvSpPr/>
            <p:nvPr/>
          </p:nvSpPr>
          <p:spPr>
            <a:xfrm>
              <a:off x="844937" y="439481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050" name="Google Shape;1050;p33"/>
            <p:cNvSpPr/>
            <p:nvPr/>
          </p:nvSpPr>
          <p:spPr>
            <a:xfrm>
              <a:off x="1246142" y="439481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51" name="Google Shape;1051;p33"/>
            <p:cNvSpPr/>
            <p:nvPr/>
          </p:nvSpPr>
          <p:spPr>
            <a:xfrm>
              <a:off x="1647348" y="439481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52" name="Google Shape;1052;p33"/>
            <p:cNvSpPr/>
            <p:nvPr/>
          </p:nvSpPr>
          <p:spPr>
            <a:xfrm>
              <a:off x="2048553" y="439481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53" name="Google Shape;1053;p33"/>
            <p:cNvSpPr/>
            <p:nvPr/>
          </p:nvSpPr>
          <p:spPr>
            <a:xfrm>
              <a:off x="2449753" y="4394824"/>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054" name="Google Shape;1054;p33"/>
            <p:cNvSpPr/>
            <p:nvPr/>
          </p:nvSpPr>
          <p:spPr>
            <a:xfrm>
              <a:off x="443737" y="4394924"/>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grpSp>
      <p:grpSp>
        <p:nvGrpSpPr>
          <p:cNvPr id="1055" name="Google Shape;1055;p33"/>
          <p:cNvGrpSpPr/>
          <p:nvPr/>
        </p:nvGrpSpPr>
        <p:grpSpPr>
          <a:xfrm>
            <a:off x="7034037" y="2602811"/>
            <a:ext cx="1604611" cy="1574057"/>
            <a:chOff x="6996862" y="2935686"/>
            <a:chExt cx="1604611" cy="1574057"/>
          </a:xfrm>
        </p:grpSpPr>
        <p:sp>
          <p:nvSpPr>
            <p:cNvPr id="1056" name="Google Shape;1056;p33"/>
            <p:cNvSpPr/>
            <p:nvPr/>
          </p:nvSpPr>
          <p:spPr>
            <a:xfrm>
              <a:off x="6996862" y="293568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057" name="Google Shape;1057;p33"/>
            <p:cNvSpPr/>
            <p:nvPr/>
          </p:nvSpPr>
          <p:spPr>
            <a:xfrm>
              <a:off x="7398067" y="293568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058" name="Google Shape;1058;p33"/>
            <p:cNvSpPr/>
            <p:nvPr/>
          </p:nvSpPr>
          <p:spPr>
            <a:xfrm>
              <a:off x="7799273" y="293568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1059" name="Google Shape;1059;p33"/>
            <p:cNvSpPr/>
            <p:nvPr/>
          </p:nvSpPr>
          <p:spPr>
            <a:xfrm>
              <a:off x="6996862"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060" name="Google Shape;1060;p33"/>
            <p:cNvSpPr/>
            <p:nvPr/>
          </p:nvSpPr>
          <p:spPr>
            <a:xfrm>
              <a:off x="7398067"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1061" name="Google Shape;1061;p33"/>
            <p:cNvSpPr/>
            <p:nvPr/>
          </p:nvSpPr>
          <p:spPr>
            <a:xfrm>
              <a:off x="7799273"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1062" name="Google Shape;1062;p33"/>
            <p:cNvSpPr/>
            <p:nvPr/>
          </p:nvSpPr>
          <p:spPr>
            <a:xfrm>
              <a:off x="6996862"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1063" name="Google Shape;1063;p33"/>
            <p:cNvSpPr/>
            <p:nvPr/>
          </p:nvSpPr>
          <p:spPr>
            <a:xfrm>
              <a:off x="7398067"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1064" name="Google Shape;1064;p33"/>
            <p:cNvSpPr/>
            <p:nvPr/>
          </p:nvSpPr>
          <p:spPr>
            <a:xfrm>
              <a:off x="7799273"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1065" name="Google Shape;1065;p33"/>
            <p:cNvSpPr/>
            <p:nvPr/>
          </p:nvSpPr>
          <p:spPr>
            <a:xfrm>
              <a:off x="8200373" y="293568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1066" name="Google Shape;1066;p33"/>
            <p:cNvSpPr/>
            <p:nvPr/>
          </p:nvSpPr>
          <p:spPr>
            <a:xfrm>
              <a:off x="8200373"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1067" name="Google Shape;1067;p33"/>
            <p:cNvSpPr/>
            <p:nvPr/>
          </p:nvSpPr>
          <p:spPr>
            <a:xfrm>
              <a:off x="8200373"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1068" name="Google Shape;1068;p33"/>
            <p:cNvSpPr/>
            <p:nvPr/>
          </p:nvSpPr>
          <p:spPr>
            <a:xfrm>
              <a:off x="6996862" y="41161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069" name="Google Shape;1069;p33"/>
            <p:cNvSpPr/>
            <p:nvPr/>
          </p:nvSpPr>
          <p:spPr>
            <a:xfrm>
              <a:off x="7398067" y="41161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1070" name="Google Shape;1070;p33"/>
            <p:cNvSpPr/>
            <p:nvPr/>
          </p:nvSpPr>
          <p:spPr>
            <a:xfrm>
              <a:off x="7799273" y="41161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1071" name="Google Shape;1071;p33"/>
            <p:cNvSpPr/>
            <p:nvPr/>
          </p:nvSpPr>
          <p:spPr>
            <a:xfrm>
              <a:off x="8200373" y="41161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sp>
        <p:nvSpPr>
          <p:cNvPr id="1072" name="Google Shape;1072;p33"/>
          <p:cNvSpPr txBox="1"/>
          <p:nvPr/>
        </p:nvSpPr>
        <p:spPr>
          <a:xfrm>
            <a:off x="3751975" y="1187525"/>
            <a:ext cx="2003400" cy="62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Padding = 1</a:t>
            </a:r>
            <a:endParaRPr b="1">
              <a:latin typeface="Proxima Nova"/>
              <a:ea typeface="Proxima Nova"/>
              <a:cs typeface="Proxima Nova"/>
              <a:sym typeface="Proxima Nova"/>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6" name="Shape 1076"/>
        <p:cNvGrpSpPr/>
        <p:nvPr/>
      </p:nvGrpSpPr>
      <p:grpSpPr>
        <a:xfrm>
          <a:off x="0" y="0"/>
          <a:ext cx="0" cy="0"/>
          <a:chOff x="0" y="0"/>
          <a:chExt cx="0" cy="0"/>
        </a:xfrm>
      </p:grpSpPr>
      <p:sp>
        <p:nvSpPr>
          <p:cNvPr id="1077" name="Google Shape;1077;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Padding</a:t>
            </a:r>
            <a:endParaRPr/>
          </a:p>
        </p:txBody>
      </p:sp>
      <p:grpSp>
        <p:nvGrpSpPr>
          <p:cNvPr id="1078" name="Google Shape;1078;p34"/>
          <p:cNvGrpSpPr/>
          <p:nvPr/>
        </p:nvGrpSpPr>
        <p:grpSpPr>
          <a:xfrm>
            <a:off x="3872674" y="2994099"/>
            <a:ext cx="802305" cy="787028"/>
            <a:chOff x="3352962" y="2571761"/>
            <a:chExt cx="802305" cy="787028"/>
          </a:xfrm>
        </p:grpSpPr>
        <p:sp>
          <p:nvSpPr>
            <p:cNvPr id="1079" name="Google Shape;1079;p34"/>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080" name="Google Shape;1080;p34"/>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081" name="Google Shape;1081;p34"/>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082" name="Google Shape;1082;p34"/>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1083" name="Google Shape;1083;p34"/>
          <p:cNvSpPr/>
          <p:nvPr/>
        </p:nvSpPr>
        <p:spPr>
          <a:xfrm>
            <a:off x="5592624" y="3190811"/>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pic>
        <p:nvPicPr>
          <p:cNvPr id="1084" name="Google Shape;1084;p34"/>
          <p:cNvPicPr preferRelativeResize="0"/>
          <p:nvPr/>
        </p:nvPicPr>
        <p:blipFill rotWithShape="1">
          <a:blip r:embed="rId3">
            <a:alphaModFix/>
          </a:blip>
          <a:srcRect b="0" l="0" r="0" t="0"/>
          <a:stretch/>
        </p:blipFill>
        <p:spPr>
          <a:xfrm>
            <a:off x="3256549" y="3230788"/>
            <a:ext cx="329375" cy="313625"/>
          </a:xfrm>
          <a:prstGeom prst="rect">
            <a:avLst/>
          </a:prstGeom>
          <a:noFill/>
          <a:ln>
            <a:noFill/>
          </a:ln>
        </p:spPr>
      </p:pic>
      <p:pic>
        <p:nvPicPr>
          <p:cNvPr id="1085" name="Google Shape;1085;p34"/>
          <p:cNvPicPr preferRelativeResize="0"/>
          <p:nvPr/>
        </p:nvPicPr>
        <p:blipFill rotWithShape="1">
          <a:blip r:embed="rId4">
            <a:alphaModFix/>
          </a:blip>
          <a:srcRect b="0" l="0" r="0" t="0"/>
          <a:stretch/>
        </p:blipFill>
        <p:spPr>
          <a:xfrm>
            <a:off x="4961723" y="3222913"/>
            <a:ext cx="329375" cy="329375"/>
          </a:xfrm>
          <a:prstGeom prst="rect">
            <a:avLst/>
          </a:prstGeom>
          <a:noFill/>
          <a:ln>
            <a:noFill/>
          </a:ln>
        </p:spPr>
      </p:pic>
      <p:pic>
        <p:nvPicPr>
          <p:cNvPr id="1086" name="Google Shape;1086;p34"/>
          <p:cNvPicPr preferRelativeResize="0"/>
          <p:nvPr/>
        </p:nvPicPr>
        <p:blipFill rotWithShape="1">
          <a:blip r:embed="rId5">
            <a:alphaModFix/>
          </a:blip>
          <a:srcRect b="0" l="0" r="0" t="0"/>
          <a:stretch/>
        </p:blipFill>
        <p:spPr>
          <a:xfrm>
            <a:off x="6282437" y="3283287"/>
            <a:ext cx="462900" cy="208650"/>
          </a:xfrm>
          <a:prstGeom prst="rect">
            <a:avLst/>
          </a:prstGeom>
          <a:noFill/>
          <a:ln>
            <a:noFill/>
          </a:ln>
        </p:spPr>
      </p:pic>
      <p:grpSp>
        <p:nvGrpSpPr>
          <p:cNvPr id="1087" name="Google Shape;1087;p34"/>
          <p:cNvGrpSpPr/>
          <p:nvPr/>
        </p:nvGrpSpPr>
        <p:grpSpPr>
          <a:xfrm>
            <a:off x="596137" y="2198861"/>
            <a:ext cx="2407116" cy="2361063"/>
            <a:chOff x="443737" y="2427461"/>
            <a:chExt cx="2407116" cy="2361063"/>
          </a:xfrm>
        </p:grpSpPr>
        <p:sp>
          <p:nvSpPr>
            <p:cNvPr id="1088" name="Google Shape;1088;p34"/>
            <p:cNvSpPr/>
            <p:nvPr/>
          </p:nvSpPr>
          <p:spPr>
            <a:xfrm>
              <a:off x="844937" y="2820986"/>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089" name="Google Shape;1089;p34"/>
            <p:cNvSpPr/>
            <p:nvPr/>
          </p:nvSpPr>
          <p:spPr>
            <a:xfrm>
              <a:off x="1246142" y="282098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090" name="Google Shape;1090;p34"/>
            <p:cNvSpPr/>
            <p:nvPr/>
          </p:nvSpPr>
          <p:spPr>
            <a:xfrm>
              <a:off x="1647348" y="282098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1091" name="Google Shape;1091;p34"/>
            <p:cNvSpPr/>
            <p:nvPr/>
          </p:nvSpPr>
          <p:spPr>
            <a:xfrm>
              <a:off x="2048553" y="282098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1092" name="Google Shape;1092;p34"/>
            <p:cNvSpPr/>
            <p:nvPr/>
          </p:nvSpPr>
          <p:spPr>
            <a:xfrm>
              <a:off x="844937"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093" name="Google Shape;1093;p34"/>
            <p:cNvSpPr/>
            <p:nvPr/>
          </p:nvSpPr>
          <p:spPr>
            <a:xfrm>
              <a:off x="1246142"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1094" name="Google Shape;1094;p34"/>
            <p:cNvSpPr/>
            <p:nvPr/>
          </p:nvSpPr>
          <p:spPr>
            <a:xfrm>
              <a:off x="1647348"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1095" name="Google Shape;1095;p34"/>
            <p:cNvSpPr/>
            <p:nvPr/>
          </p:nvSpPr>
          <p:spPr>
            <a:xfrm>
              <a:off x="2048553"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1096" name="Google Shape;1096;p34"/>
            <p:cNvSpPr/>
            <p:nvPr/>
          </p:nvSpPr>
          <p:spPr>
            <a:xfrm>
              <a:off x="844937"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1097" name="Google Shape;1097;p34"/>
            <p:cNvSpPr/>
            <p:nvPr/>
          </p:nvSpPr>
          <p:spPr>
            <a:xfrm>
              <a:off x="1246142"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1098" name="Google Shape;1098;p34"/>
            <p:cNvSpPr/>
            <p:nvPr/>
          </p:nvSpPr>
          <p:spPr>
            <a:xfrm>
              <a:off x="1647348"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1099" name="Google Shape;1099;p34"/>
            <p:cNvSpPr/>
            <p:nvPr/>
          </p:nvSpPr>
          <p:spPr>
            <a:xfrm>
              <a:off x="2048553"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1100" name="Google Shape;1100;p34"/>
            <p:cNvSpPr/>
            <p:nvPr/>
          </p:nvSpPr>
          <p:spPr>
            <a:xfrm>
              <a:off x="844937" y="4001271"/>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101" name="Google Shape;1101;p34"/>
            <p:cNvSpPr/>
            <p:nvPr/>
          </p:nvSpPr>
          <p:spPr>
            <a:xfrm>
              <a:off x="1246142" y="4001271"/>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1102" name="Google Shape;1102;p34"/>
            <p:cNvSpPr/>
            <p:nvPr/>
          </p:nvSpPr>
          <p:spPr>
            <a:xfrm>
              <a:off x="1647348" y="4001271"/>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1103" name="Google Shape;1103;p34"/>
            <p:cNvSpPr/>
            <p:nvPr/>
          </p:nvSpPr>
          <p:spPr>
            <a:xfrm>
              <a:off x="2048553" y="4001271"/>
              <a:ext cx="401100" cy="3936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sp>
          <p:nvSpPr>
            <p:cNvPr id="1104" name="Google Shape;1104;p34"/>
            <p:cNvSpPr/>
            <p:nvPr/>
          </p:nvSpPr>
          <p:spPr>
            <a:xfrm>
              <a:off x="844937" y="2427461"/>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105" name="Google Shape;1105;p34"/>
            <p:cNvSpPr/>
            <p:nvPr/>
          </p:nvSpPr>
          <p:spPr>
            <a:xfrm>
              <a:off x="1246142" y="242746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06" name="Google Shape;1106;p34"/>
            <p:cNvSpPr/>
            <p:nvPr/>
          </p:nvSpPr>
          <p:spPr>
            <a:xfrm>
              <a:off x="1647348" y="242746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07" name="Google Shape;1107;p34"/>
            <p:cNvSpPr/>
            <p:nvPr/>
          </p:nvSpPr>
          <p:spPr>
            <a:xfrm>
              <a:off x="2048553" y="242746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08" name="Google Shape;1108;p34"/>
            <p:cNvSpPr/>
            <p:nvPr/>
          </p:nvSpPr>
          <p:spPr>
            <a:xfrm>
              <a:off x="2449753" y="2820999"/>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09" name="Google Shape;1109;p34"/>
            <p:cNvSpPr/>
            <p:nvPr/>
          </p:nvSpPr>
          <p:spPr>
            <a:xfrm>
              <a:off x="2449753" y="3214427"/>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10" name="Google Shape;1110;p34"/>
            <p:cNvSpPr/>
            <p:nvPr/>
          </p:nvSpPr>
          <p:spPr>
            <a:xfrm>
              <a:off x="2449753" y="3607855"/>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11" name="Google Shape;1111;p34"/>
            <p:cNvSpPr/>
            <p:nvPr/>
          </p:nvSpPr>
          <p:spPr>
            <a:xfrm>
              <a:off x="2449753" y="4001283"/>
              <a:ext cx="401100" cy="3936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12" name="Google Shape;1112;p34"/>
            <p:cNvSpPr/>
            <p:nvPr/>
          </p:nvSpPr>
          <p:spPr>
            <a:xfrm>
              <a:off x="2449753" y="2427474"/>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13" name="Google Shape;1113;p34"/>
            <p:cNvSpPr/>
            <p:nvPr/>
          </p:nvSpPr>
          <p:spPr>
            <a:xfrm>
              <a:off x="844937"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114" name="Google Shape;1114;p34"/>
            <p:cNvSpPr/>
            <p:nvPr/>
          </p:nvSpPr>
          <p:spPr>
            <a:xfrm>
              <a:off x="1246142"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1115" name="Google Shape;1115;p34"/>
            <p:cNvSpPr/>
            <p:nvPr/>
          </p:nvSpPr>
          <p:spPr>
            <a:xfrm>
              <a:off x="1647348"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1116" name="Google Shape;1116;p34"/>
            <p:cNvSpPr/>
            <p:nvPr/>
          </p:nvSpPr>
          <p:spPr>
            <a:xfrm>
              <a:off x="2048553"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sp>
          <p:nvSpPr>
            <p:cNvPr id="1117" name="Google Shape;1117;p34"/>
            <p:cNvSpPr/>
            <p:nvPr/>
          </p:nvSpPr>
          <p:spPr>
            <a:xfrm>
              <a:off x="2449753" y="4394708"/>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sp>
          <p:nvSpPr>
            <p:cNvPr id="1118" name="Google Shape;1118;p34"/>
            <p:cNvSpPr/>
            <p:nvPr/>
          </p:nvSpPr>
          <p:spPr>
            <a:xfrm>
              <a:off x="443737" y="2821099"/>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119" name="Google Shape;1119;p34"/>
            <p:cNvSpPr/>
            <p:nvPr/>
          </p:nvSpPr>
          <p:spPr>
            <a:xfrm>
              <a:off x="443737" y="3214527"/>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120" name="Google Shape;1120;p34"/>
            <p:cNvSpPr/>
            <p:nvPr/>
          </p:nvSpPr>
          <p:spPr>
            <a:xfrm>
              <a:off x="443737" y="3607955"/>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21" name="Google Shape;1121;p34"/>
            <p:cNvSpPr/>
            <p:nvPr/>
          </p:nvSpPr>
          <p:spPr>
            <a:xfrm>
              <a:off x="443737" y="4001383"/>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22" name="Google Shape;1122;p34"/>
            <p:cNvSpPr/>
            <p:nvPr/>
          </p:nvSpPr>
          <p:spPr>
            <a:xfrm>
              <a:off x="443737" y="2427574"/>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123" name="Google Shape;1123;p34"/>
            <p:cNvSpPr/>
            <p:nvPr/>
          </p:nvSpPr>
          <p:spPr>
            <a:xfrm>
              <a:off x="443737" y="4394808"/>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124" name="Google Shape;1124;p34"/>
            <p:cNvSpPr/>
            <p:nvPr/>
          </p:nvSpPr>
          <p:spPr>
            <a:xfrm>
              <a:off x="844937" y="439481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125" name="Google Shape;1125;p34"/>
            <p:cNvSpPr/>
            <p:nvPr/>
          </p:nvSpPr>
          <p:spPr>
            <a:xfrm>
              <a:off x="1246142" y="439481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26" name="Google Shape;1126;p34"/>
            <p:cNvSpPr/>
            <p:nvPr/>
          </p:nvSpPr>
          <p:spPr>
            <a:xfrm>
              <a:off x="1647348" y="439481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27" name="Google Shape;1127;p34"/>
            <p:cNvSpPr/>
            <p:nvPr/>
          </p:nvSpPr>
          <p:spPr>
            <a:xfrm>
              <a:off x="2048553" y="4394811"/>
              <a:ext cx="401100" cy="3936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28" name="Google Shape;1128;p34"/>
            <p:cNvSpPr/>
            <p:nvPr/>
          </p:nvSpPr>
          <p:spPr>
            <a:xfrm>
              <a:off x="2449753" y="4394824"/>
              <a:ext cx="401100" cy="3936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29" name="Google Shape;1129;p34"/>
            <p:cNvSpPr/>
            <p:nvPr/>
          </p:nvSpPr>
          <p:spPr>
            <a:xfrm>
              <a:off x="443737" y="4394924"/>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grpSp>
      <p:grpSp>
        <p:nvGrpSpPr>
          <p:cNvPr id="1130" name="Google Shape;1130;p34"/>
          <p:cNvGrpSpPr/>
          <p:nvPr/>
        </p:nvGrpSpPr>
        <p:grpSpPr>
          <a:xfrm>
            <a:off x="7034037" y="2602811"/>
            <a:ext cx="1604611" cy="1574057"/>
            <a:chOff x="6996862" y="2935686"/>
            <a:chExt cx="1604611" cy="1574057"/>
          </a:xfrm>
        </p:grpSpPr>
        <p:sp>
          <p:nvSpPr>
            <p:cNvPr id="1131" name="Google Shape;1131;p34"/>
            <p:cNvSpPr/>
            <p:nvPr/>
          </p:nvSpPr>
          <p:spPr>
            <a:xfrm>
              <a:off x="6996862" y="2935686"/>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132" name="Google Shape;1132;p34"/>
            <p:cNvSpPr/>
            <p:nvPr/>
          </p:nvSpPr>
          <p:spPr>
            <a:xfrm>
              <a:off x="7398067" y="293568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133" name="Google Shape;1133;p34"/>
            <p:cNvSpPr/>
            <p:nvPr/>
          </p:nvSpPr>
          <p:spPr>
            <a:xfrm>
              <a:off x="7799273" y="293568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1134" name="Google Shape;1134;p34"/>
            <p:cNvSpPr/>
            <p:nvPr/>
          </p:nvSpPr>
          <p:spPr>
            <a:xfrm>
              <a:off x="6996862"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135" name="Google Shape;1135;p34"/>
            <p:cNvSpPr/>
            <p:nvPr/>
          </p:nvSpPr>
          <p:spPr>
            <a:xfrm>
              <a:off x="7398067"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1136" name="Google Shape;1136;p34"/>
            <p:cNvSpPr/>
            <p:nvPr/>
          </p:nvSpPr>
          <p:spPr>
            <a:xfrm>
              <a:off x="7799273"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1137" name="Google Shape;1137;p34"/>
            <p:cNvSpPr/>
            <p:nvPr/>
          </p:nvSpPr>
          <p:spPr>
            <a:xfrm>
              <a:off x="6996862"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1138" name="Google Shape;1138;p34"/>
            <p:cNvSpPr/>
            <p:nvPr/>
          </p:nvSpPr>
          <p:spPr>
            <a:xfrm>
              <a:off x="7398067"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1139" name="Google Shape;1139;p34"/>
            <p:cNvSpPr/>
            <p:nvPr/>
          </p:nvSpPr>
          <p:spPr>
            <a:xfrm>
              <a:off x="7799273"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1140" name="Google Shape;1140;p34"/>
            <p:cNvSpPr/>
            <p:nvPr/>
          </p:nvSpPr>
          <p:spPr>
            <a:xfrm>
              <a:off x="8200373" y="293568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1141" name="Google Shape;1141;p34"/>
            <p:cNvSpPr/>
            <p:nvPr/>
          </p:nvSpPr>
          <p:spPr>
            <a:xfrm>
              <a:off x="8200373"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1142" name="Google Shape;1142;p34"/>
            <p:cNvSpPr/>
            <p:nvPr/>
          </p:nvSpPr>
          <p:spPr>
            <a:xfrm>
              <a:off x="8200373"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1143" name="Google Shape;1143;p34"/>
            <p:cNvSpPr/>
            <p:nvPr/>
          </p:nvSpPr>
          <p:spPr>
            <a:xfrm>
              <a:off x="6996862" y="41161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144" name="Google Shape;1144;p34"/>
            <p:cNvSpPr/>
            <p:nvPr/>
          </p:nvSpPr>
          <p:spPr>
            <a:xfrm>
              <a:off x="7398067" y="41161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1145" name="Google Shape;1145;p34"/>
            <p:cNvSpPr/>
            <p:nvPr/>
          </p:nvSpPr>
          <p:spPr>
            <a:xfrm>
              <a:off x="7799273" y="41161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1146" name="Google Shape;1146;p34"/>
            <p:cNvSpPr/>
            <p:nvPr/>
          </p:nvSpPr>
          <p:spPr>
            <a:xfrm>
              <a:off x="8200373" y="4116143"/>
              <a:ext cx="401100" cy="393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sp>
        <p:nvSpPr>
          <p:cNvPr id="1147" name="Google Shape;1147;p34"/>
          <p:cNvSpPr txBox="1"/>
          <p:nvPr/>
        </p:nvSpPr>
        <p:spPr>
          <a:xfrm>
            <a:off x="3628125" y="1267650"/>
            <a:ext cx="2193000" cy="7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Padding = 1</a:t>
            </a:r>
            <a:endParaRPr b="1">
              <a:latin typeface="Proxima Nova"/>
              <a:ea typeface="Proxima Nova"/>
              <a:cs typeface="Proxima Nova"/>
              <a:sym typeface="Proxima Nov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1" name="Shape 1151"/>
        <p:cNvGrpSpPr/>
        <p:nvPr/>
      </p:nvGrpSpPr>
      <p:grpSpPr>
        <a:xfrm>
          <a:off x="0" y="0"/>
          <a:ext cx="0" cy="0"/>
          <a:chOff x="0" y="0"/>
          <a:chExt cx="0" cy="0"/>
        </a:xfrm>
      </p:grpSpPr>
      <p:sp>
        <p:nvSpPr>
          <p:cNvPr id="1152" name="Google Shape;1152;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Padding</a:t>
            </a:r>
            <a:endParaRPr/>
          </a:p>
        </p:txBody>
      </p:sp>
      <p:grpSp>
        <p:nvGrpSpPr>
          <p:cNvPr id="1153" name="Google Shape;1153;p35"/>
          <p:cNvGrpSpPr/>
          <p:nvPr/>
        </p:nvGrpSpPr>
        <p:grpSpPr>
          <a:xfrm>
            <a:off x="3872674" y="2994099"/>
            <a:ext cx="802305" cy="787028"/>
            <a:chOff x="3352962" y="2571761"/>
            <a:chExt cx="802305" cy="787028"/>
          </a:xfrm>
        </p:grpSpPr>
        <p:sp>
          <p:nvSpPr>
            <p:cNvPr id="1154" name="Google Shape;1154;p35"/>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155" name="Google Shape;1155;p35"/>
            <p:cNvSpPr/>
            <p:nvPr/>
          </p:nvSpPr>
          <p:spPr>
            <a:xfrm>
              <a:off x="3754167"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156" name="Google Shape;1156;p35"/>
            <p:cNvSpPr/>
            <p:nvPr/>
          </p:nvSpPr>
          <p:spPr>
            <a:xfrm>
              <a:off x="3352962"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157" name="Google Shape;1157;p35"/>
            <p:cNvSpPr/>
            <p:nvPr/>
          </p:nvSpPr>
          <p:spPr>
            <a:xfrm>
              <a:off x="3754167" y="2965189"/>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1158" name="Google Shape;1158;p35"/>
          <p:cNvSpPr/>
          <p:nvPr/>
        </p:nvSpPr>
        <p:spPr>
          <a:xfrm>
            <a:off x="5592624" y="3190811"/>
            <a:ext cx="401100" cy="3936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pic>
        <p:nvPicPr>
          <p:cNvPr id="1159" name="Google Shape;1159;p35"/>
          <p:cNvPicPr preferRelativeResize="0"/>
          <p:nvPr/>
        </p:nvPicPr>
        <p:blipFill rotWithShape="1">
          <a:blip r:embed="rId3">
            <a:alphaModFix/>
          </a:blip>
          <a:srcRect b="0" l="0" r="0" t="0"/>
          <a:stretch/>
        </p:blipFill>
        <p:spPr>
          <a:xfrm>
            <a:off x="3256549" y="3230788"/>
            <a:ext cx="329375" cy="313625"/>
          </a:xfrm>
          <a:prstGeom prst="rect">
            <a:avLst/>
          </a:prstGeom>
          <a:noFill/>
          <a:ln>
            <a:noFill/>
          </a:ln>
        </p:spPr>
      </p:pic>
      <p:pic>
        <p:nvPicPr>
          <p:cNvPr id="1160" name="Google Shape;1160;p35"/>
          <p:cNvPicPr preferRelativeResize="0"/>
          <p:nvPr/>
        </p:nvPicPr>
        <p:blipFill rotWithShape="1">
          <a:blip r:embed="rId4">
            <a:alphaModFix/>
          </a:blip>
          <a:srcRect b="0" l="0" r="0" t="0"/>
          <a:stretch/>
        </p:blipFill>
        <p:spPr>
          <a:xfrm>
            <a:off x="4961723" y="3222913"/>
            <a:ext cx="329375" cy="329375"/>
          </a:xfrm>
          <a:prstGeom prst="rect">
            <a:avLst/>
          </a:prstGeom>
          <a:noFill/>
          <a:ln>
            <a:noFill/>
          </a:ln>
        </p:spPr>
      </p:pic>
      <p:pic>
        <p:nvPicPr>
          <p:cNvPr id="1161" name="Google Shape;1161;p35"/>
          <p:cNvPicPr preferRelativeResize="0"/>
          <p:nvPr/>
        </p:nvPicPr>
        <p:blipFill rotWithShape="1">
          <a:blip r:embed="rId5">
            <a:alphaModFix/>
          </a:blip>
          <a:srcRect b="0" l="0" r="0" t="0"/>
          <a:stretch/>
        </p:blipFill>
        <p:spPr>
          <a:xfrm>
            <a:off x="6282437" y="3283287"/>
            <a:ext cx="462900" cy="208650"/>
          </a:xfrm>
          <a:prstGeom prst="rect">
            <a:avLst/>
          </a:prstGeom>
          <a:noFill/>
          <a:ln>
            <a:noFill/>
          </a:ln>
        </p:spPr>
      </p:pic>
      <p:grpSp>
        <p:nvGrpSpPr>
          <p:cNvPr id="1162" name="Google Shape;1162;p35"/>
          <p:cNvGrpSpPr/>
          <p:nvPr/>
        </p:nvGrpSpPr>
        <p:grpSpPr>
          <a:xfrm>
            <a:off x="596137" y="2198861"/>
            <a:ext cx="2407116" cy="2361063"/>
            <a:chOff x="443737" y="2427461"/>
            <a:chExt cx="2407116" cy="2361063"/>
          </a:xfrm>
        </p:grpSpPr>
        <p:sp>
          <p:nvSpPr>
            <p:cNvPr id="1163" name="Google Shape;1163;p35"/>
            <p:cNvSpPr/>
            <p:nvPr/>
          </p:nvSpPr>
          <p:spPr>
            <a:xfrm>
              <a:off x="844937" y="2820986"/>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164" name="Google Shape;1164;p35"/>
            <p:cNvSpPr/>
            <p:nvPr/>
          </p:nvSpPr>
          <p:spPr>
            <a:xfrm>
              <a:off x="1246142" y="282098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165" name="Google Shape;1165;p35"/>
            <p:cNvSpPr/>
            <p:nvPr/>
          </p:nvSpPr>
          <p:spPr>
            <a:xfrm>
              <a:off x="1647348" y="282098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1166" name="Google Shape;1166;p35"/>
            <p:cNvSpPr/>
            <p:nvPr/>
          </p:nvSpPr>
          <p:spPr>
            <a:xfrm>
              <a:off x="2048553" y="282098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1167" name="Google Shape;1167;p35"/>
            <p:cNvSpPr/>
            <p:nvPr/>
          </p:nvSpPr>
          <p:spPr>
            <a:xfrm>
              <a:off x="844937"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168" name="Google Shape;1168;p35"/>
            <p:cNvSpPr/>
            <p:nvPr/>
          </p:nvSpPr>
          <p:spPr>
            <a:xfrm>
              <a:off x="1246142"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1169" name="Google Shape;1169;p35"/>
            <p:cNvSpPr/>
            <p:nvPr/>
          </p:nvSpPr>
          <p:spPr>
            <a:xfrm>
              <a:off x="1647348"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1170" name="Google Shape;1170;p35"/>
            <p:cNvSpPr/>
            <p:nvPr/>
          </p:nvSpPr>
          <p:spPr>
            <a:xfrm>
              <a:off x="2048553" y="3214414"/>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1171" name="Google Shape;1171;p35"/>
            <p:cNvSpPr/>
            <p:nvPr/>
          </p:nvSpPr>
          <p:spPr>
            <a:xfrm>
              <a:off x="844937"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1172" name="Google Shape;1172;p35"/>
            <p:cNvSpPr/>
            <p:nvPr/>
          </p:nvSpPr>
          <p:spPr>
            <a:xfrm>
              <a:off x="1246142"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1173" name="Google Shape;1173;p35"/>
            <p:cNvSpPr/>
            <p:nvPr/>
          </p:nvSpPr>
          <p:spPr>
            <a:xfrm>
              <a:off x="1647348"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1174" name="Google Shape;1174;p35"/>
            <p:cNvSpPr/>
            <p:nvPr/>
          </p:nvSpPr>
          <p:spPr>
            <a:xfrm>
              <a:off x="2048553" y="3607843"/>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1175" name="Google Shape;1175;p35"/>
            <p:cNvSpPr/>
            <p:nvPr/>
          </p:nvSpPr>
          <p:spPr>
            <a:xfrm>
              <a:off x="844937" y="4001271"/>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176" name="Google Shape;1176;p35"/>
            <p:cNvSpPr/>
            <p:nvPr/>
          </p:nvSpPr>
          <p:spPr>
            <a:xfrm>
              <a:off x="1246142" y="4001271"/>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1177" name="Google Shape;1177;p35"/>
            <p:cNvSpPr/>
            <p:nvPr/>
          </p:nvSpPr>
          <p:spPr>
            <a:xfrm>
              <a:off x="1647348" y="4001271"/>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1178" name="Google Shape;1178;p35"/>
            <p:cNvSpPr/>
            <p:nvPr/>
          </p:nvSpPr>
          <p:spPr>
            <a:xfrm>
              <a:off x="2048553" y="4001271"/>
              <a:ext cx="401100" cy="3936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sp>
          <p:nvSpPr>
            <p:cNvPr id="1179" name="Google Shape;1179;p35"/>
            <p:cNvSpPr/>
            <p:nvPr/>
          </p:nvSpPr>
          <p:spPr>
            <a:xfrm>
              <a:off x="844937" y="2427461"/>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180" name="Google Shape;1180;p35"/>
            <p:cNvSpPr/>
            <p:nvPr/>
          </p:nvSpPr>
          <p:spPr>
            <a:xfrm>
              <a:off x="1246142" y="242746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81" name="Google Shape;1181;p35"/>
            <p:cNvSpPr/>
            <p:nvPr/>
          </p:nvSpPr>
          <p:spPr>
            <a:xfrm>
              <a:off x="1647348" y="242746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82" name="Google Shape;1182;p35"/>
            <p:cNvSpPr/>
            <p:nvPr/>
          </p:nvSpPr>
          <p:spPr>
            <a:xfrm>
              <a:off x="2048553" y="242746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83" name="Google Shape;1183;p35"/>
            <p:cNvSpPr/>
            <p:nvPr/>
          </p:nvSpPr>
          <p:spPr>
            <a:xfrm>
              <a:off x="2449753" y="2820999"/>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84" name="Google Shape;1184;p35"/>
            <p:cNvSpPr/>
            <p:nvPr/>
          </p:nvSpPr>
          <p:spPr>
            <a:xfrm>
              <a:off x="2449753" y="3214427"/>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85" name="Google Shape;1185;p35"/>
            <p:cNvSpPr/>
            <p:nvPr/>
          </p:nvSpPr>
          <p:spPr>
            <a:xfrm>
              <a:off x="2449753" y="3607855"/>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86" name="Google Shape;1186;p35"/>
            <p:cNvSpPr/>
            <p:nvPr/>
          </p:nvSpPr>
          <p:spPr>
            <a:xfrm>
              <a:off x="2449753" y="4001283"/>
              <a:ext cx="401100" cy="3936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87" name="Google Shape;1187;p35"/>
            <p:cNvSpPr/>
            <p:nvPr/>
          </p:nvSpPr>
          <p:spPr>
            <a:xfrm>
              <a:off x="2449753" y="2427474"/>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88" name="Google Shape;1188;p35"/>
            <p:cNvSpPr/>
            <p:nvPr/>
          </p:nvSpPr>
          <p:spPr>
            <a:xfrm>
              <a:off x="844937"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189" name="Google Shape;1189;p35"/>
            <p:cNvSpPr/>
            <p:nvPr/>
          </p:nvSpPr>
          <p:spPr>
            <a:xfrm>
              <a:off x="1246142"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1190" name="Google Shape;1190;p35"/>
            <p:cNvSpPr/>
            <p:nvPr/>
          </p:nvSpPr>
          <p:spPr>
            <a:xfrm>
              <a:off x="1647348"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1191" name="Google Shape;1191;p35"/>
            <p:cNvSpPr/>
            <p:nvPr/>
          </p:nvSpPr>
          <p:spPr>
            <a:xfrm>
              <a:off x="2048553" y="4394696"/>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sp>
          <p:nvSpPr>
            <p:cNvPr id="1192" name="Google Shape;1192;p35"/>
            <p:cNvSpPr/>
            <p:nvPr/>
          </p:nvSpPr>
          <p:spPr>
            <a:xfrm>
              <a:off x="2449753" y="4394708"/>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sp>
          <p:nvSpPr>
            <p:cNvPr id="1193" name="Google Shape;1193;p35"/>
            <p:cNvSpPr/>
            <p:nvPr/>
          </p:nvSpPr>
          <p:spPr>
            <a:xfrm>
              <a:off x="443737" y="2821099"/>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194" name="Google Shape;1194;p35"/>
            <p:cNvSpPr/>
            <p:nvPr/>
          </p:nvSpPr>
          <p:spPr>
            <a:xfrm>
              <a:off x="443737" y="3214527"/>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195" name="Google Shape;1195;p35"/>
            <p:cNvSpPr/>
            <p:nvPr/>
          </p:nvSpPr>
          <p:spPr>
            <a:xfrm>
              <a:off x="443737" y="3607955"/>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96" name="Google Shape;1196;p35"/>
            <p:cNvSpPr/>
            <p:nvPr/>
          </p:nvSpPr>
          <p:spPr>
            <a:xfrm>
              <a:off x="443737" y="4001383"/>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197" name="Google Shape;1197;p35"/>
            <p:cNvSpPr/>
            <p:nvPr/>
          </p:nvSpPr>
          <p:spPr>
            <a:xfrm>
              <a:off x="443737" y="2427574"/>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198" name="Google Shape;1198;p35"/>
            <p:cNvSpPr/>
            <p:nvPr/>
          </p:nvSpPr>
          <p:spPr>
            <a:xfrm>
              <a:off x="443737" y="4394808"/>
              <a:ext cx="4011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A</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199" name="Google Shape;1199;p35"/>
            <p:cNvSpPr/>
            <p:nvPr/>
          </p:nvSpPr>
          <p:spPr>
            <a:xfrm>
              <a:off x="844937" y="439481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sp>
          <p:nvSpPr>
            <p:cNvPr id="1200" name="Google Shape;1200;p35"/>
            <p:cNvSpPr/>
            <p:nvPr/>
          </p:nvSpPr>
          <p:spPr>
            <a:xfrm>
              <a:off x="1246142" y="439481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201" name="Google Shape;1201;p35"/>
            <p:cNvSpPr/>
            <p:nvPr/>
          </p:nvSpPr>
          <p:spPr>
            <a:xfrm>
              <a:off x="1647348" y="4394811"/>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202" name="Google Shape;1202;p35"/>
            <p:cNvSpPr/>
            <p:nvPr/>
          </p:nvSpPr>
          <p:spPr>
            <a:xfrm>
              <a:off x="2048553" y="4394811"/>
              <a:ext cx="401100" cy="3936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203" name="Google Shape;1203;p35"/>
            <p:cNvSpPr/>
            <p:nvPr/>
          </p:nvSpPr>
          <p:spPr>
            <a:xfrm>
              <a:off x="2449753" y="4394824"/>
              <a:ext cx="401100" cy="3936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204" name="Google Shape;1204;p35"/>
            <p:cNvSpPr/>
            <p:nvPr/>
          </p:nvSpPr>
          <p:spPr>
            <a:xfrm>
              <a:off x="443737" y="4394924"/>
              <a:ext cx="401100" cy="393600"/>
            </a:xfrm>
            <a:prstGeom prst="rect">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baseline="-25000" i="0" sz="900" u="none" cap="none" strike="noStrike">
                <a:solidFill>
                  <a:srgbClr val="000000"/>
                </a:solidFill>
                <a:latin typeface="Arial"/>
                <a:ea typeface="Arial"/>
                <a:cs typeface="Arial"/>
                <a:sym typeface="Arial"/>
              </a:endParaRPr>
            </a:p>
          </p:txBody>
        </p:sp>
      </p:grpSp>
      <p:grpSp>
        <p:nvGrpSpPr>
          <p:cNvPr id="1205" name="Google Shape;1205;p35"/>
          <p:cNvGrpSpPr/>
          <p:nvPr/>
        </p:nvGrpSpPr>
        <p:grpSpPr>
          <a:xfrm>
            <a:off x="7034037" y="2602811"/>
            <a:ext cx="1604611" cy="1574057"/>
            <a:chOff x="6996862" y="2935686"/>
            <a:chExt cx="1604611" cy="1574057"/>
          </a:xfrm>
        </p:grpSpPr>
        <p:sp>
          <p:nvSpPr>
            <p:cNvPr id="1206" name="Google Shape;1206;p35"/>
            <p:cNvSpPr/>
            <p:nvPr/>
          </p:nvSpPr>
          <p:spPr>
            <a:xfrm>
              <a:off x="6996862" y="2935686"/>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207" name="Google Shape;1207;p35"/>
            <p:cNvSpPr/>
            <p:nvPr/>
          </p:nvSpPr>
          <p:spPr>
            <a:xfrm>
              <a:off x="7398067" y="293568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208" name="Google Shape;1208;p35"/>
            <p:cNvSpPr/>
            <p:nvPr/>
          </p:nvSpPr>
          <p:spPr>
            <a:xfrm>
              <a:off x="7799273" y="293568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1209" name="Google Shape;1209;p35"/>
            <p:cNvSpPr/>
            <p:nvPr/>
          </p:nvSpPr>
          <p:spPr>
            <a:xfrm>
              <a:off x="6996862"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210" name="Google Shape;1210;p35"/>
            <p:cNvSpPr/>
            <p:nvPr/>
          </p:nvSpPr>
          <p:spPr>
            <a:xfrm>
              <a:off x="7398067"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1211" name="Google Shape;1211;p35"/>
            <p:cNvSpPr/>
            <p:nvPr/>
          </p:nvSpPr>
          <p:spPr>
            <a:xfrm>
              <a:off x="7799273"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1212" name="Google Shape;1212;p35"/>
            <p:cNvSpPr/>
            <p:nvPr/>
          </p:nvSpPr>
          <p:spPr>
            <a:xfrm>
              <a:off x="6996862"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1213" name="Google Shape;1213;p35"/>
            <p:cNvSpPr/>
            <p:nvPr/>
          </p:nvSpPr>
          <p:spPr>
            <a:xfrm>
              <a:off x="7398067"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1214" name="Google Shape;1214;p35"/>
            <p:cNvSpPr/>
            <p:nvPr/>
          </p:nvSpPr>
          <p:spPr>
            <a:xfrm>
              <a:off x="7799273"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sp>
          <p:nvSpPr>
            <p:cNvPr id="1215" name="Google Shape;1215;p35"/>
            <p:cNvSpPr/>
            <p:nvPr/>
          </p:nvSpPr>
          <p:spPr>
            <a:xfrm>
              <a:off x="8200373" y="2935686"/>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1,4</a:t>
              </a:r>
              <a:endParaRPr b="0" i="0" sz="1700" u="none" cap="none" strike="noStrike">
                <a:solidFill>
                  <a:srgbClr val="000000"/>
                </a:solidFill>
                <a:latin typeface="Arial"/>
                <a:ea typeface="Arial"/>
                <a:cs typeface="Arial"/>
                <a:sym typeface="Arial"/>
              </a:endParaRPr>
            </a:p>
          </p:txBody>
        </p:sp>
        <p:sp>
          <p:nvSpPr>
            <p:cNvPr id="1216" name="Google Shape;1216;p35"/>
            <p:cNvSpPr/>
            <p:nvPr/>
          </p:nvSpPr>
          <p:spPr>
            <a:xfrm>
              <a:off x="8200373" y="3329114"/>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2,4</a:t>
              </a:r>
              <a:endParaRPr b="0" i="0" sz="1700" u="none" cap="none" strike="noStrike">
                <a:solidFill>
                  <a:srgbClr val="000000"/>
                </a:solidFill>
                <a:latin typeface="Arial"/>
                <a:ea typeface="Arial"/>
                <a:cs typeface="Arial"/>
                <a:sym typeface="Arial"/>
              </a:endParaRPr>
            </a:p>
          </p:txBody>
        </p:sp>
        <p:sp>
          <p:nvSpPr>
            <p:cNvPr id="1217" name="Google Shape;1217;p35"/>
            <p:cNvSpPr/>
            <p:nvPr/>
          </p:nvSpPr>
          <p:spPr>
            <a:xfrm>
              <a:off x="8200373" y="37225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3,4</a:t>
              </a:r>
              <a:endParaRPr b="0" i="0" sz="1700" u="none" cap="none" strike="noStrike">
                <a:solidFill>
                  <a:srgbClr val="000000"/>
                </a:solidFill>
                <a:latin typeface="Arial"/>
                <a:ea typeface="Arial"/>
                <a:cs typeface="Arial"/>
                <a:sym typeface="Arial"/>
              </a:endParaRPr>
            </a:p>
          </p:txBody>
        </p:sp>
        <p:sp>
          <p:nvSpPr>
            <p:cNvPr id="1218" name="Google Shape;1218;p35"/>
            <p:cNvSpPr/>
            <p:nvPr/>
          </p:nvSpPr>
          <p:spPr>
            <a:xfrm>
              <a:off x="6996862" y="41161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4,1</a:t>
              </a:r>
              <a:endParaRPr b="0" i="0" sz="1700" u="none" cap="none" strike="noStrike">
                <a:solidFill>
                  <a:srgbClr val="000000"/>
                </a:solidFill>
                <a:latin typeface="Arial"/>
                <a:ea typeface="Arial"/>
                <a:cs typeface="Arial"/>
                <a:sym typeface="Arial"/>
              </a:endParaRPr>
            </a:p>
          </p:txBody>
        </p:sp>
        <p:sp>
          <p:nvSpPr>
            <p:cNvPr id="1219" name="Google Shape;1219;p35"/>
            <p:cNvSpPr/>
            <p:nvPr/>
          </p:nvSpPr>
          <p:spPr>
            <a:xfrm>
              <a:off x="7398067" y="41161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4,2</a:t>
              </a:r>
              <a:endParaRPr b="0" i="0" sz="1700" u="none" cap="none" strike="noStrike">
                <a:solidFill>
                  <a:srgbClr val="000000"/>
                </a:solidFill>
                <a:latin typeface="Arial"/>
                <a:ea typeface="Arial"/>
                <a:cs typeface="Arial"/>
                <a:sym typeface="Arial"/>
              </a:endParaRPr>
            </a:p>
          </p:txBody>
        </p:sp>
        <p:sp>
          <p:nvSpPr>
            <p:cNvPr id="1220" name="Google Shape;1220;p35"/>
            <p:cNvSpPr/>
            <p:nvPr/>
          </p:nvSpPr>
          <p:spPr>
            <a:xfrm>
              <a:off x="7799273" y="4116143"/>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4,3</a:t>
              </a:r>
              <a:endParaRPr b="0" i="0" sz="1700" u="none" cap="none" strike="noStrike">
                <a:solidFill>
                  <a:srgbClr val="000000"/>
                </a:solidFill>
                <a:latin typeface="Arial"/>
                <a:ea typeface="Arial"/>
                <a:cs typeface="Arial"/>
                <a:sym typeface="Arial"/>
              </a:endParaRPr>
            </a:p>
          </p:txBody>
        </p:sp>
        <p:sp>
          <p:nvSpPr>
            <p:cNvPr id="1221" name="Google Shape;1221;p35"/>
            <p:cNvSpPr/>
            <p:nvPr/>
          </p:nvSpPr>
          <p:spPr>
            <a:xfrm>
              <a:off x="8200373" y="4116143"/>
              <a:ext cx="401100" cy="393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4,4</a:t>
              </a:r>
              <a:endParaRPr b="0" i="0" sz="1700" u="none" cap="none" strike="noStrike">
                <a:solidFill>
                  <a:srgbClr val="000000"/>
                </a:solidFill>
                <a:latin typeface="Arial"/>
                <a:ea typeface="Arial"/>
                <a:cs typeface="Arial"/>
                <a:sym typeface="Arial"/>
              </a:endParaRPr>
            </a:p>
          </p:txBody>
        </p:sp>
      </p:grpSp>
      <p:sp>
        <p:nvSpPr>
          <p:cNvPr id="1222" name="Google Shape;1222;p35"/>
          <p:cNvSpPr/>
          <p:nvPr/>
        </p:nvSpPr>
        <p:spPr>
          <a:xfrm>
            <a:off x="959150" y="2602800"/>
            <a:ext cx="417900" cy="3819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35"/>
          <p:cNvSpPr/>
          <p:nvPr/>
        </p:nvSpPr>
        <p:spPr>
          <a:xfrm>
            <a:off x="3839225" y="2984700"/>
            <a:ext cx="417900" cy="3819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35"/>
          <p:cNvSpPr/>
          <p:nvPr/>
        </p:nvSpPr>
        <p:spPr>
          <a:xfrm>
            <a:off x="2182725" y="3781125"/>
            <a:ext cx="417900" cy="381900"/>
          </a:xfrm>
          <a:prstGeom prst="ellipse">
            <a:avLst/>
          </a:prstGeom>
          <a:no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35"/>
          <p:cNvSpPr/>
          <p:nvPr/>
        </p:nvSpPr>
        <p:spPr>
          <a:xfrm>
            <a:off x="4248982" y="3401783"/>
            <a:ext cx="417900" cy="381900"/>
          </a:xfrm>
          <a:prstGeom prst="ellipse">
            <a:avLst/>
          </a:prstGeom>
          <a:no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9" name="Shape 1229"/>
        <p:cNvGrpSpPr/>
        <p:nvPr/>
      </p:nvGrpSpPr>
      <p:grpSpPr>
        <a:xfrm>
          <a:off x="0" y="0"/>
          <a:ext cx="0" cy="0"/>
          <a:chOff x="0" y="0"/>
          <a:chExt cx="0" cy="0"/>
        </a:xfrm>
      </p:grpSpPr>
      <p:sp>
        <p:nvSpPr>
          <p:cNvPr id="1230" name="Google Shape;1230;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Multi-channel CNN</a:t>
            </a:r>
            <a:endParaRPr/>
          </a:p>
        </p:txBody>
      </p:sp>
      <p:grpSp>
        <p:nvGrpSpPr>
          <p:cNvPr id="1231" name="Google Shape;1231;p36"/>
          <p:cNvGrpSpPr/>
          <p:nvPr/>
        </p:nvGrpSpPr>
        <p:grpSpPr>
          <a:xfrm>
            <a:off x="1922175" y="2507250"/>
            <a:ext cx="1555920" cy="1577700"/>
            <a:chOff x="1922175" y="2507250"/>
            <a:chExt cx="1555920" cy="1577700"/>
          </a:xfrm>
        </p:grpSpPr>
        <p:sp>
          <p:nvSpPr>
            <p:cNvPr id="1232" name="Google Shape;1232;p36"/>
            <p:cNvSpPr/>
            <p:nvPr/>
          </p:nvSpPr>
          <p:spPr>
            <a:xfrm>
              <a:off x="1922175"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36"/>
            <p:cNvSpPr/>
            <p:nvPr/>
          </p:nvSpPr>
          <p:spPr>
            <a:xfrm>
              <a:off x="2233380"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36"/>
            <p:cNvSpPr/>
            <p:nvPr/>
          </p:nvSpPr>
          <p:spPr>
            <a:xfrm>
              <a:off x="2544585"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36"/>
            <p:cNvSpPr/>
            <p:nvPr/>
          </p:nvSpPr>
          <p:spPr>
            <a:xfrm>
              <a:off x="2855790"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36"/>
            <p:cNvSpPr/>
            <p:nvPr/>
          </p:nvSpPr>
          <p:spPr>
            <a:xfrm>
              <a:off x="3166995"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36"/>
            <p:cNvSpPr/>
            <p:nvPr/>
          </p:nvSpPr>
          <p:spPr>
            <a:xfrm>
              <a:off x="1922175"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36"/>
            <p:cNvSpPr/>
            <p:nvPr/>
          </p:nvSpPr>
          <p:spPr>
            <a:xfrm>
              <a:off x="2233380"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36"/>
            <p:cNvSpPr/>
            <p:nvPr/>
          </p:nvSpPr>
          <p:spPr>
            <a:xfrm>
              <a:off x="2544585"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36"/>
            <p:cNvSpPr/>
            <p:nvPr/>
          </p:nvSpPr>
          <p:spPr>
            <a:xfrm>
              <a:off x="2855790"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36"/>
            <p:cNvSpPr/>
            <p:nvPr/>
          </p:nvSpPr>
          <p:spPr>
            <a:xfrm>
              <a:off x="3166995"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36"/>
            <p:cNvSpPr/>
            <p:nvPr/>
          </p:nvSpPr>
          <p:spPr>
            <a:xfrm>
              <a:off x="1922175"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36"/>
            <p:cNvSpPr/>
            <p:nvPr/>
          </p:nvSpPr>
          <p:spPr>
            <a:xfrm>
              <a:off x="2233380"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36"/>
            <p:cNvSpPr/>
            <p:nvPr/>
          </p:nvSpPr>
          <p:spPr>
            <a:xfrm>
              <a:off x="2544585"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36"/>
            <p:cNvSpPr/>
            <p:nvPr/>
          </p:nvSpPr>
          <p:spPr>
            <a:xfrm>
              <a:off x="2855790"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36"/>
            <p:cNvSpPr/>
            <p:nvPr/>
          </p:nvSpPr>
          <p:spPr>
            <a:xfrm>
              <a:off x="3166995"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36"/>
            <p:cNvSpPr/>
            <p:nvPr/>
          </p:nvSpPr>
          <p:spPr>
            <a:xfrm>
              <a:off x="1922175"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36"/>
            <p:cNvSpPr/>
            <p:nvPr/>
          </p:nvSpPr>
          <p:spPr>
            <a:xfrm>
              <a:off x="2233380"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36"/>
            <p:cNvSpPr/>
            <p:nvPr/>
          </p:nvSpPr>
          <p:spPr>
            <a:xfrm>
              <a:off x="2544585"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36"/>
            <p:cNvSpPr/>
            <p:nvPr/>
          </p:nvSpPr>
          <p:spPr>
            <a:xfrm>
              <a:off x="2855790"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36"/>
            <p:cNvSpPr/>
            <p:nvPr/>
          </p:nvSpPr>
          <p:spPr>
            <a:xfrm>
              <a:off x="3166995"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36"/>
            <p:cNvSpPr/>
            <p:nvPr/>
          </p:nvSpPr>
          <p:spPr>
            <a:xfrm>
              <a:off x="1922175"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36"/>
            <p:cNvSpPr/>
            <p:nvPr/>
          </p:nvSpPr>
          <p:spPr>
            <a:xfrm>
              <a:off x="2233380"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36"/>
            <p:cNvSpPr/>
            <p:nvPr/>
          </p:nvSpPr>
          <p:spPr>
            <a:xfrm>
              <a:off x="2544585"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36"/>
            <p:cNvSpPr/>
            <p:nvPr/>
          </p:nvSpPr>
          <p:spPr>
            <a:xfrm>
              <a:off x="2855790"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36"/>
            <p:cNvSpPr/>
            <p:nvPr/>
          </p:nvSpPr>
          <p:spPr>
            <a:xfrm>
              <a:off x="3166995"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7" name="Google Shape;1257;p36"/>
          <p:cNvGrpSpPr/>
          <p:nvPr/>
        </p:nvGrpSpPr>
        <p:grpSpPr>
          <a:xfrm>
            <a:off x="6073555" y="2521475"/>
            <a:ext cx="933510" cy="946650"/>
            <a:chOff x="5067505" y="2822775"/>
            <a:chExt cx="933510" cy="946650"/>
          </a:xfrm>
        </p:grpSpPr>
        <p:sp>
          <p:nvSpPr>
            <p:cNvPr id="1258" name="Google Shape;1258;p36"/>
            <p:cNvSpPr/>
            <p:nvPr/>
          </p:nvSpPr>
          <p:spPr>
            <a:xfrm>
              <a:off x="5067505" y="2822775"/>
              <a:ext cx="311100" cy="315600"/>
            </a:xfrm>
            <a:prstGeom prst="rect">
              <a:avLst/>
            </a:prstGeom>
            <a:solidFill>
              <a:srgbClr val="E6B8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36"/>
            <p:cNvSpPr/>
            <p:nvPr/>
          </p:nvSpPr>
          <p:spPr>
            <a:xfrm>
              <a:off x="5378710" y="2822775"/>
              <a:ext cx="311100" cy="315600"/>
            </a:xfrm>
            <a:prstGeom prst="rect">
              <a:avLst/>
            </a:prstGeom>
            <a:solidFill>
              <a:srgbClr val="E6B8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36"/>
            <p:cNvSpPr/>
            <p:nvPr/>
          </p:nvSpPr>
          <p:spPr>
            <a:xfrm>
              <a:off x="5689915" y="2822775"/>
              <a:ext cx="311100" cy="315600"/>
            </a:xfrm>
            <a:prstGeom prst="rect">
              <a:avLst/>
            </a:prstGeom>
            <a:solidFill>
              <a:srgbClr val="E6B8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36"/>
            <p:cNvSpPr/>
            <p:nvPr/>
          </p:nvSpPr>
          <p:spPr>
            <a:xfrm>
              <a:off x="5067505" y="3138300"/>
              <a:ext cx="311100" cy="315600"/>
            </a:xfrm>
            <a:prstGeom prst="rect">
              <a:avLst/>
            </a:prstGeom>
            <a:solidFill>
              <a:srgbClr val="E6B8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36"/>
            <p:cNvSpPr/>
            <p:nvPr/>
          </p:nvSpPr>
          <p:spPr>
            <a:xfrm>
              <a:off x="5378710" y="3138300"/>
              <a:ext cx="311100" cy="315600"/>
            </a:xfrm>
            <a:prstGeom prst="rect">
              <a:avLst/>
            </a:prstGeom>
            <a:solidFill>
              <a:srgbClr val="E6B8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36"/>
            <p:cNvSpPr/>
            <p:nvPr/>
          </p:nvSpPr>
          <p:spPr>
            <a:xfrm>
              <a:off x="5689915" y="3138300"/>
              <a:ext cx="311100" cy="315600"/>
            </a:xfrm>
            <a:prstGeom prst="rect">
              <a:avLst/>
            </a:prstGeom>
            <a:solidFill>
              <a:srgbClr val="E6B8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36"/>
            <p:cNvSpPr/>
            <p:nvPr/>
          </p:nvSpPr>
          <p:spPr>
            <a:xfrm>
              <a:off x="5067505" y="3453825"/>
              <a:ext cx="311100" cy="315600"/>
            </a:xfrm>
            <a:prstGeom prst="rect">
              <a:avLst/>
            </a:prstGeom>
            <a:solidFill>
              <a:srgbClr val="E6B8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36"/>
            <p:cNvSpPr/>
            <p:nvPr/>
          </p:nvSpPr>
          <p:spPr>
            <a:xfrm>
              <a:off x="5378710" y="3453825"/>
              <a:ext cx="311100" cy="315600"/>
            </a:xfrm>
            <a:prstGeom prst="rect">
              <a:avLst/>
            </a:prstGeom>
            <a:solidFill>
              <a:srgbClr val="E6B8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36"/>
            <p:cNvSpPr/>
            <p:nvPr/>
          </p:nvSpPr>
          <p:spPr>
            <a:xfrm>
              <a:off x="5689915" y="3453825"/>
              <a:ext cx="311100" cy="315600"/>
            </a:xfrm>
            <a:prstGeom prst="rect">
              <a:avLst/>
            </a:prstGeom>
            <a:solidFill>
              <a:srgbClr val="E6B8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67" name="Google Shape;1267;p36"/>
          <p:cNvSpPr/>
          <p:nvPr/>
        </p:nvSpPr>
        <p:spPr>
          <a:xfrm rot="5400000">
            <a:off x="3798871" y="2830650"/>
            <a:ext cx="1365000" cy="930900"/>
          </a:xfrm>
          <a:prstGeom prst="trapezoid">
            <a:avLst>
              <a:gd fmla="val 25000"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36"/>
          <p:cNvSpPr/>
          <p:nvPr/>
        </p:nvSpPr>
        <p:spPr>
          <a:xfrm>
            <a:off x="1800825" y="26136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36"/>
          <p:cNvSpPr/>
          <p:nvPr/>
        </p:nvSpPr>
        <p:spPr>
          <a:xfrm>
            <a:off x="2112030" y="26136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36"/>
          <p:cNvSpPr/>
          <p:nvPr/>
        </p:nvSpPr>
        <p:spPr>
          <a:xfrm>
            <a:off x="2423235" y="26136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36"/>
          <p:cNvSpPr/>
          <p:nvPr/>
        </p:nvSpPr>
        <p:spPr>
          <a:xfrm>
            <a:off x="2734440" y="26136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36"/>
          <p:cNvSpPr/>
          <p:nvPr/>
        </p:nvSpPr>
        <p:spPr>
          <a:xfrm>
            <a:off x="3045645" y="26136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36"/>
          <p:cNvSpPr/>
          <p:nvPr/>
        </p:nvSpPr>
        <p:spPr>
          <a:xfrm>
            <a:off x="1800825" y="29291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36"/>
          <p:cNvSpPr/>
          <p:nvPr/>
        </p:nvSpPr>
        <p:spPr>
          <a:xfrm>
            <a:off x="2112030" y="29291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36"/>
          <p:cNvSpPr/>
          <p:nvPr/>
        </p:nvSpPr>
        <p:spPr>
          <a:xfrm>
            <a:off x="2423235" y="29291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36"/>
          <p:cNvSpPr/>
          <p:nvPr/>
        </p:nvSpPr>
        <p:spPr>
          <a:xfrm>
            <a:off x="2734440" y="29291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36"/>
          <p:cNvSpPr/>
          <p:nvPr/>
        </p:nvSpPr>
        <p:spPr>
          <a:xfrm>
            <a:off x="3045645" y="29291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36"/>
          <p:cNvSpPr/>
          <p:nvPr/>
        </p:nvSpPr>
        <p:spPr>
          <a:xfrm>
            <a:off x="1800825" y="32446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36"/>
          <p:cNvSpPr/>
          <p:nvPr/>
        </p:nvSpPr>
        <p:spPr>
          <a:xfrm>
            <a:off x="2112030" y="32446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36"/>
          <p:cNvSpPr/>
          <p:nvPr/>
        </p:nvSpPr>
        <p:spPr>
          <a:xfrm>
            <a:off x="2423235" y="32446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36"/>
          <p:cNvSpPr/>
          <p:nvPr/>
        </p:nvSpPr>
        <p:spPr>
          <a:xfrm>
            <a:off x="2734440" y="32446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36"/>
          <p:cNvSpPr/>
          <p:nvPr/>
        </p:nvSpPr>
        <p:spPr>
          <a:xfrm>
            <a:off x="3045645" y="32446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36"/>
          <p:cNvSpPr/>
          <p:nvPr/>
        </p:nvSpPr>
        <p:spPr>
          <a:xfrm>
            <a:off x="1800825" y="35601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36"/>
          <p:cNvSpPr/>
          <p:nvPr/>
        </p:nvSpPr>
        <p:spPr>
          <a:xfrm>
            <a:off x="2112030" y="35601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36"/>
          <p:cNvSpPr/>
          <p:nvPr/>
        </p:nvSpPr>
        <p:spPr>
          <a:xfrm>
            <a:off x="2423235" y="35601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36"/>
          <p:cNvSpPr/>
          <p:nvPr/>
        </p:nvSpPr>
        <p:spPr>
          <a:xfrm>
            <a:off x="2734440" y="35601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36"/>
          <p:cNvSpPr/>
          <p:nvPr/>
        </p:nvSpPr>
        <p:spPr>
          <a:xfrm>
            <a:off x="3045645" y="35601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36"/>
          <p:cNvSpPr/>
          <p:nvPr/>
        </p:nvSpPr>
        <p:spPr>
          <a:xfrm>
            <a:off x="1800825" y="38757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36"/>
          <p:cNvSpPr/>
          <p:nvPr/>
        </p:nvSpPr>
        <p:spPr>
          <a:xfrm>
            <a:off x="2112030" y="38757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36"/>
          <p:cNvSpPr/>
          <p:nvPr/>
        </p:nvSpPr>
        <p:spPr>
          <a:xfrm>
            <a:off x="2423235" y="38757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36"/>
          <p:cNvSpPr/>
          <p:nvPr/>
        </p:nvSpPr>
        <p:spPr>
          <a:xfrm>
            <a:off x="2734440" y="38757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36"/>
          <p:cNvSpPr/>
          <p:nvPr/>
        </p:nvSpPr>
        <p:spPr>
          <a:xfrm>
            <a:off x="3045645" y="38757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36"/>
          <p:cNvSpPr/>
          <p:nvPr/>
        </p:nvSpPr>
        <p:spPr>
          <a:xfrm>
            <a:off x="1679500" y="27256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36"/>
          <p:cNvSpPr/>
          <p:nvPr/>
        </p:nvSpPr>
        <p:spPr>
          <a:xfrm>
            <a:off x="1990705" y="27256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36"/>
          <p:cNvSpPr/>
          <p:nvPr/>
        </p:nvSpPr>
        <p:spPr>
          <a:xfrm>
            <a:off x="2301910" y="27256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36"/>
          <p:cNvSpPr/>
          <p:nvPr/>
        </p:nvSpPr>
        <p:spPr>
          <a:xfrm>
            <a:off x="2613115" y="27256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36"/>
          <p:cNvSpPr/>
          <p:nvPr/>
        </p:nvSpPr>
        <p:spPr>
          <a:xfrm>
            <a:off x="2924320" y="27256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36"/>
          <p:cNvSpPr/>
          <p:nvPr/>
        </p:nvSpPr>
        <p:spPr>
          <a:xfrm>
            <a:off x="1679500" y="30411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36"/>
          <p:cNvSpPr/>
          <p:nvPr/>
        </p:nvSpPr>
        <p:spPr>
          <a:xfrm>
            <a:off x="1990705" y="30411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36"/>
          <p:cNvSpPr/>
          <p:nvPr/>
        </p:nvSpPr>
        <p:spPr>
          <a:xfrm>
            <a:off x="2301910" y="30411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36"/>
          <p:cNvSpPr/>
          <p:nvPr/>
        </p:nvSpPr>
        <p:spPr>
          <a:xfrm>
            <a:off x="2613115" y="30411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36"/>
          <p:cNvSpPr/>
          <p:nvPr/>
        </p:nvSpPr>
        <p:spPr>
          <a:xfrm>
            <a:off x="2924320" y="30411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36"/>
          <p:cNvSpPr/>
          <p:nvPr/>
        </p:nvSpPr>
        <p:spPr>
          <a:xfrm>
            <a:off x="1679500" y="33566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36"/>
          <p:cNvSpPr/>
          <p:nvPr/>
        </p:nvSpPr>
        <p:spPr>
          <a:xfrm>
            <a:off x="1990705" y="33566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36"/>
          <p:cNvSpPr/>
          <p:nvPr/>
        </p:nvSpPr>
        <p:spPr>
          <a:xfrm>
            <a:off x="2301910" y="33566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36"/>
          <p:cNvSpPr/>
          <p:nvPr/>
        </p:nvSpPr>
        <p:spPr>
          <a:xfrm>
            <a:off x="2613115" y="33566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36"/>
          <p:cNvSpPr/>
          <p:nvPr/>
        </p:nvSpPr>
        <p:spPr>
          <a:xfrm>
            <a:off x="2924320" y="33566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36"/>
          <p:cNvSpPr/>
          <p:nvPr/>
        </p:nvSpPr>
        <p:spPr>
          <a:xfrm>
            <a:off x="1679500" y="36721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36"/>
          <p:cNvSpPr/>
          <p:nvPr/>
        </p:nvSpPr>
        <p:spPr>
          <a:xfrm>
            <a:off x="1990705" y="36721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36"/>
          <p:cNvSpPr/>
          <p:nvPr/>
        </p:nvSpPr>
        <p:spPr>
          <a:xfrm>
            <a:off x="2301910" y="36721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36"/>
          <p:cNvSpPr/>
          <p:nvPr/>
        </p:nvSpPr>
        <p:spPr>
          <a:xfrm>
            <a:off x="2613115" y="36721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36"/>
          <p:cNvSpPr/>
          <p:nvPr/>
        </p:nvSpPr>
        <p:spPr>
          <a:xfrm>
            <a:off x="2924320" y="36721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36"/>
          <p:cNvSpPr/>
          <p:nvPr/>
        </p:nvSpPr>
        <p:spPr>
          <a:xfrm>
            <a:off x="1679500" y="39877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36"/>
          <p:cNvSpPr/>
          <p:nvPr/>
        </p:nvSpPr>
        <p:spPr>
          <a:xfrm>
            <a:off x="1990705" y="39877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36"/>
          <p:cNvSpPr/>
          <p:nvPr/>
        </p:nvSpPr>
        <p:spPr>
          <a:xfrm>
            <a:off x="2301910" y="39877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36"/>
          <p:cNvSpPr/>
          <p:nvPr/>
        </p:nvSpPr>
        <p:spPr>
          <a:xfrm>
            <a:off x="2613115" y="39877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36"/>
          <p:cNvSpPr/>
          <p:nvPr/>
        </p:nvSpPr>
        <p:spPr>
          <a:xfrm>
            <a:off x="2924320" y="39877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18" name="Google Shape;1318;p36"/>
          <p:cNvGrpSpPr/>
          <p:nvPr/>
        </p:nvGrpSpPr>
        <p:grpSpPr>
          <a:xfrm>
            <a:off x="5988230" y="2627825"/>
            <a:ext cx="933510" cy="946650"/>
            <a:chOff x="5067505" y="2822775"/>
            <a:chExt cx="933510" cy="946650"/>
          </a:xfrm>
        </p:grpSpPr>
        <p:sp>
          <p:nvSpPr>
            <p:cNvPr id="1319" name="Google Shape;1319;p36"/>
            <p:cNvSpPr/>
            <p:nvPr/>
          </p:nvSpPr>
          <p:spPr>
            <a:xfrm>
              <a:off x="5067505" y="2822775"/>
              <a:ext cx="311100" cy="315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36"/>
            <p:cNvSpPr/>
            <p:nvPr/>
          </p:nvSpPr>
          <p:spPr>
            <a:xfrm>
              <a:off x="5378710" y="2822775"/>
              <a:ext cx="311100" cy="315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36"/>
            <p:cNvSpPr/>
            <p:nvPr/>
          </p:nvSpPr>
          <p:spPr>
            <a:xfrm>
              <a:off x="5689915" y="2822775"/>
              <a:ext cx="311100" cy="315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36"/>
            <p:cNvSpPr/>
            <p:nvPr/>
          </p:nvSpPr>
          <p:spPr>
            <a:xfrm>
              <a:off x="5067505" y="3138300"/>
              <a:ext cx="311100" cy="315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36"/>
            <p:cNvSpPr/>
            <p:nvPr/>
          </p:nvSpPr>
          <p:spPr>
            <a:xfrm>
              <a:off x="5378710" y="3138300"/>
              <a:ext cx="311100" cy="315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36"/>
            <p:cNvSpPr/>
            <p:nvPr/>
          </p:nvSpPr>
          <p:spPr>
            <a:xfrm>
              <a:off x="5689915" y="3138300"/>
              <a:ext cx="311100" cy="315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36"/>
            <p:cNvSpPr/>
            <p:nvPr/>
          </p:nvSpPr>
          <p:spPr>
            <a:xfrm>
              <a:off x="5067505" y="3453825"/>
              <a:ext cx="311100" cy="315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36"/>
            <p:cNvSpPr/>
            <p:nvPr/>
          </p:nvSpPr>
          <p:spPr>
            <a:xfrm>
              <a:off x="5378710" y="3453825"/>
              <a:ext cx="311100" cy="315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36"/>
            <p:cNvSpPr/>
            <p:nvPr/>
          </p:nvSpPr>
          <p:spPr>
            <a:xfrm>
              <a:off x="5689915" y="3453825"/>
              <a:ext cx="311100" cy="315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8" name="Google Shape;1328;p36"/>
          <p:cNvGrpSpPr/>
          <p:nvPr/>
        </p:nvGrpSpPr>
        <p:grpSpPr>
          <a:xfrm>
            <a:off x="5898930" y="2746100"/>
            <a:ext cx="933510" cy="946650"/>
            <a:chOff x="5067505" y="2822775"/>
            <a:chExt cx="933510" cy="946650"/>
          </a:xfrm>
        </p:grpSpPr>
        <p:sp>
          <p:nvSpPr>
            <p:cNvPr id="1329" name="Google Shape;1329;p36"/>
            <p:cNvSpPr/>
            <p:nvPr/>
          </p:nvSpPr>
          <p:spPr>
            <a:xfrm>
              <a:off x="5067505" y="2822775"/>
              <a:ext cx="311100" cy="3156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36"/>
            <p:cNvSpPr/>
            <p:nvPr/>
          </p:nvSpPr>
          <p:spPr>
            <a:xfrm>
              <a:off x="5378710" y="2822775"/>
              <a:ext cx="311100" cy="3156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36"/>
            <p:cNvSpPr/>
            <p:nvPr/>
          </p:nvSpPr>
          <p:spPr>
            <a:xfrm>
              <a:off x="5689915" y="2822775"/>
              <a:ext cx="311100" cy="3156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36"/>
            <p:cNvSpPr/>
            <p:nvPr/>
          </p:nvSpPr>
          <p:spPr>
            <a:xfrm>
              <a:off x="5067505" y="3138300"/>
              <a:ext cx="311100" cy="3156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36"/>
            <p:cNvSpPr/>
            <p:nvPr/>
          </p:nvSpPr>
          <p:spPr>
            <a:xfrm>
              <a:off x="5378710" y="3138300"/>
              <a:ext cx="311100" cy="3156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36"/>
            <p:cNvSpPr/>
            <p:nvPr/>
          </p:nvSpPr>
          <p:spPr>
            <a:xfrm>
              <a:off x="5689915" y="3138300"/>
              <a:ext cx="311100" cy="3156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36"/>
            <p:cNvSpPr/>
            <p:nvPr/>
          </p:nvSpPr>
          <p:spPr>
            <a:xfrm>
              <a:off x="5067505" y="3453825"/>
              <a:ext cx="311100" cy="3156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36"/>
            <p:cNvSpPr/>
            <p:nvPr/>
          </p:nvSpPr>
          <p:spPr>
            <a:xfrm>
              <a:off x="5378710" y="3453825"/>
              <a:ext cx="311100" cy="3156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36"/>
            <p:cNvSpPr/>
            <p:nvPr/>
          </p:nvSpPr>
          <p:spPr>
            <a:xfrm>
              <a:off x="5689915" y="3453825"/>
              <a:ext cx="311100" cy="3156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8" name="Google Shape;1338;p36"/>
          <p:cNvGrpSpPr/>
          <p:nvPr/>
        </p:nvGrpSpPr>
        <p:grpSpPr>
          <a:xfrm>
            <a:off x="5806380" y="2881000"/>
            <a:ext cx="933510" cy="946650"/>
            <a:chOff x="5067505" y="2822775"/>
            <a:chExt cx="933510" cy="946650"/>
          </a:xfrm>
        </p:grpSpPr>
        <p:sp>
          <p:nvSpPr>
            <p:cNvPr id="1339" name="Google Shape;1339;p36"/>
            <p:cNvSpPr/>
            <p:nvPr/>
          </p:nvSpPr>
          <p:spPr>
            <a:xfrm>
              <a:off x="5067505" y="2822775"/>
              <a:ext cx="311100" cy="315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36"/>
            <p:cNvSpPr/>
            <p:nvPr/>
          </p:nvSpPr>
          <p:spPr>
            <a:xfrm>
              <a:off x="5378710" y="2822775"/>
              <a:ext cx="311100" cy="315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36"/>
            <p:cNvSpPr/>
            <p:nvPr/>
          </p:nvSpPr>
          <p:spPr>
            <a:xfrm>
              <a:off x="5689915" y="2822775"/>
              <a:ext cx="311100" cy="315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36"/>
            <p:cNvSpPr/>
            <p:nvPr/>
          </p:nvSpPr>
          <p:spPr>
            <a:xfrm>
              <a:off x="5067505" y="3138300"/>
              <a:ext cx="311100" cy="315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36"/>
            <p:cNvSpPr/>
            <p:nvPr/>
          </p:nvSpPr>
          <p:spPr>
            <a:xfrm>
              <a:off x="5378710" y="3138300"/>
              <a:ext cx="311100" cy="315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36"/>
            <p:cNvSpPr/>
            <p:nvPr/>
          </p:nvSpPr>
          <p:spPr>
            <a:xfrm>
              <a:off x="5689915" y="3138300"/>
              <a:ext cx="311100" cy="315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36"/>
            <p:cNvSpPr/>
            <p:nvPr/>
          </p:nvSpPr>
          <p:spPr>
            <a:xfrm>
              <a:off x="5067505" y="3453825"/>
              <a:ext cx="311100" cy="315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36"/>
            <p:cNvSpPr/>
            <p:nvPr/>
          </p:nvSpPr>
          <p:spPr>
            <a:xfrm>
              <a:off x="5378710" y="3453825"/>
              <a:ext cx="311100" cy="315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36"/>
            <p:cNvSpPr/>
            <p:nvPr/>
          </p:nvSpPr>
          <p:spPr>
            <a:xfrm>
              <a:off x="5689915" y="3453825"/>
              <a:ext cx="311100" cy="315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48" name="Google Shape;1348;p36"/>
          <p:cNvGrpSpPr/>
          <p:nvPr/>
        </p:nvGrpSpPr>
        <p:grpSpPr>
          <a:xfrm>
            <a:off x="5713880" y="3022100"/>
            <a:ext cx="933510" cy="946650"/>
            <a:chOff x="5067505" y="2822775"/>
            <a:chExt cx="933510" cy="946650"/>
          </a:xfrm>
        </p:grpSpPr>
        <p:sp>
          <p:nvSpPr>
            <p:cNvPr id="1349" name="Google Shape;1349;p36"/>
            <p:cNvSpPr/>
            <p:nvPr/>
          </p:nvSpPr>
          <p:spPr>
            <a:xfrm>
              <a:off x="5067505" y="2822775"/>
              <a:ext cx="311100" cy="3156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36"/>
            <p:cNvSpPr/>
            <p:nvPr/>
          </p:nvSpPr>
          <p:spPr>
            <a:xfrm>
              <a:off x="5378710" y="2822775"/>
              <a:ext cx="311100" cy="3156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36"/>
            <p:cNvSpPr/>
            <p:nvPr/>
          </p:nvSpPr>
          <p:spPr>
            <a:xfrm>
              <a:off x="5689915" y="2822775"/>
              <a:ext cx="311100" cy="3156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36"/>
            <p:cNvSpPr/>
            <p:nvPr/>
          </p:nvSpPr>
          <p:spPr>
            <a:xfrm>
              <a:off x="5067505" y="3138300"/>
              <a:ext cx="311100" cy="3156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36"/>
            <p:cNvSpPr/>
            <p:nvPr/>
          </p:nvSpPr>
          <p:spPr>
            <a:xfrm>
              <a:off x="5378710" y="3138300"/>
              <a:ext cx="311100" cy="3156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36"/>
            <p:cNvSpPr/>
            <p:nvPr/>
          </p:nvSpPr>
          <p:spPr>
            <a:xfrm>
              <a:off x="5689915" y="3138300"/>
              <a:ext cx="311100" cy="3156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36"/>
            <p:cNvSpPr/>
            <p:nvPr/>
          </p:nvSpPr>
          <p:spPr>
            <a:xfrm>
              <a:off x="5067505" y="3453825"/>
              <a:ext cx="311100" cy="3156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36"/>
            <p:cNvSpPr/>
            <p:nvPr/>
          </p:nvSpPr>
          <p:spPr>
            <a:xfrm>
              <a:off x="5378710" y="3453825"/>
              <a:ext cx="311100" cy="3156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36"/>
            <p:cNvSpPr/>
            <p:nvPr/>
          </p:nvSpPr>
          <p:spPr>
            <a:xfrm>
              <a:off x="5689915" y="3453825"/>
              <a:ext cx="311100" cy="3156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8" name="Google Shape;1358;p36"/>
          <p:cNvGrpSpPr/>
          <p:nvPr/>
        </p:nvGrpSpPr>
        <p:grpSpPr>
          <a:xfrm>
            <a:off x="5606005" y="3124075"/>
            <a:ext cx="933510" cy="946650"/>
            <a:chOff x="5067505" y="2822775"/>
            <a:chExt cx="933510" cy="946650"/>
          </a:xfrm>
        </p:grpSpPr>
        <p:sp>
          <p:nvSpPr>
            <p:cNvPr id="1359" name="Google Shape;1359;p36"/>
            <p:cNvSpPr/>
            <p:nvPr/>
          </p:nvSpPr>
          <p:spPr>
            <a:xfrm>
              <a:off x="5067505" y="2822775"/>
              <a:ext cx="311100" cy="3156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36"/>
            <p:cNvSpPr/>
            <p:nvPr/>
          </p:nvSpPr>
          <p:spPr>
            <a:xfrm>
              <a:off x="5378710" y="2822775"/>
              <a:ext cx="311100" cy="3156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36"/>
            <p:cNvSpPr/>
            <p:nvPr/>
          </p:nvSpPr>
          <p:spPr>
            <a:xfrm>
              <a:off x="5689915" y="2822775"/>
              <a:ext cx="311100" cy="3156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36"/>
            <p:cNvSpPr/>
            <p:nvPr/>
          </p:nvSpPr>
          <p:spPr>
            <a:xfrm>
              <a:off x="5067505" y="3138300"/>
              <a:ext cx="311100" cy="3156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36"/>
            <p:cNvSpPr/>
            <p:nvPr/>
          </p:nvSpPr>
          <p:spPr>
            <a:xfrm>
              <a:off x="5378710" y="3138300"/>
              <a:ext cx="311100" cy="3156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p36"/>
            <p:cNvSpPr/>
            <p:nvPr/>
          </p:nvSpPr>
          <p:spPr>
            <a:xfrm>
              <a:off x="5689915" y="3138300"/>
              <a:ext cx="311100" cy="3156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p36"/>
            <p:cNvSpPr/>
            <p:nvPr/>
          </p:nvSpPr>
          <p:spPr>
            <a:xfrm>
              <a:off x="5067505" y="3453825"/>
              <a:ext cx="311100" cy="3156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36"/>
            <p:cNvSpPr/>
            <p:nvPr/>
          </p:nvSpPr>
          <p:spPr>
            <a:xfrm>
              <a:off x="5378710" y="3453825"/>
              <a:ext cx="311100" cy="3156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36"/>
            <p:cNvSpPr/>
            <p:nvPr/>
          </p:nvSpPr>
          <p:spPr>
            <a:xfrm>
              <a:off x="5689915" y="3453825"/>
              <a:ext cx="311100" cy="3156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8" name="Google Shape;1368;p36"/>
          <p:cNvSpPr txBox="1"/>
          <p:nvPr/>
        </p:nvSpPr>
        <p:spPr>
          <a:xfrm>
            <a:off x="3999539" y="3096000"/>
            <a:ext cx="6606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a:t>
            </a:r>
            <a:endParaRPr b="0" i="0" sz="1400" u="none" cap="none" strike="noStrike">
              <a:solidFill>
                <a:srgbClr val="000000"/>
              </a:solidFill>
              <a:latin typeface="Lato"/>
              <a:ea typeface="Lato"/>
              <a:cs typeface="Lato"/>
              <a:sym typeface="Lato"/>
            </a:endParaRPr>
          </a:p>
        </p:txBody>
      </p:sp>
      <p:sp>
        <p:nvSpPr>
          <p:cNvPr id="1369" name="Google Shape;1369;p36"/>
          <p:cNvSpPr txBox="1"/>
          <p:nvPr/>
        </p:nvSpPr>
        <p:spPr>
          <a:xfrm>
            <a:off x="1679500" y="1704775"/>
            <a:ext cx="1628100" cy="3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Input channels</a:t>
            </a:r>
            <a:endParaRPr b="1">
              <a:latin typeface="Proxima Nova"/>
              <a:ea typeface="Proxima Nova"/>
              <a:cs typeface="Proxima Nova"/>
              <a:sym typeface="Proxima Nova"/>
            </a:endParaRPr>
          </a:p>
        </p:txBody>
      </p:sp>
      <p:sp>
        <p:nvSpPr>
          <p:cNvPr id="1370" name="Google Shape;1370;p36"/>
          <p:cNvSpPr txBox="1"/>
          <p:nvPr/>
        </p:nvSpPr>
        <p:spPr>
          <a:xfrm>
            <a:off x="5485925" y="1668350"/>
            <a:ext cx="17121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Output channels</a:t>
            </a:r>
            <a:endParaRPr b="1">
              <a:latin typeface="Proxima Nova"/>
              <a:ea typeface="Proxima Nova"/>
              <a:cs typeface="Proxima Nova"/>
              <a:sym typeface="Proxima Nova"/>
            </a:endParaRPr>
          </a:p>
        </p:txBody>
      </p:sp>
      <p:sp>
        <p:nvSpPr>
          <p:cNvPr id="1371" name="Google Shape;1371;p36"/>
          <p:cNvSpPr txBox="1"/>
          <p:nvPr/>
        </p:nvSpPr>
        <p:spPr>
          <a:xfrm>
            <a:off x="3912275" y="1741075"/>
            <a:ext cx="1124100" cy="53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CNN/Conv layer</a:t>
            </a:r>
            <a:endParaRPr b="1">
              <a:latin typeface="Proxima Nova"/>
              <a:ea typeface="Proxima Nova"/>
              <a:cs typeface="Proxima Nova"/>
              <a:sym typeface="Proxima Nova"/>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5" name="Shape 1375"/>
        <p:cNvGrpSpPr/>
        <p:nvPr/>
      </p:nvGrpSpPr>
      <p:grpSpPr>
        <a:xfrm>
          <a:off x="0" y="0"/>
          <a:ext cx="0" cy="0"/>
          <a:chOff x="0" y="0"/>
          <a:chExt cx="0" cy="0"/>
        </a:xfrm>
      </p:grpSpPr>
      <p:sp>
        <p:nvSpPr>
          <p:cNvPr id="1376" name="Google Shape;1376;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Multi-channel CNN</a:t>
            </a:r>
            <a:endParaRPr/>
          </a:p>
        </p:txBody>
      </p:sp>
      <p:sp>
        <p:nvSpPr>
          <p:cNvPr id="1377" name="Google Shape;1377;p37"/>
          <p:cNvSpPr txBox="1"/>
          <p:nvPr>
            <p:ph idx="1" type="body"/>
          </p:nvPr>
        </p:nvSpPr>
        <p:spPr>
          <a:xfrm>
            <a:off x="311700" y="1152475"/>
            <a:ext cx="8520600" cy="1732500"/>
          </a:xfrm>
          <a:prstGeom prst="rect">
            <a:avLst/>
          </a:prstGeom>
          <a:noFill/>
          <a:ln>
            <a:noFill/>
          </a:ln>
        </p:spPr>
        <p:txBody>
          <a:bodyPr anchorCtr="0" anchor="t" bIns="91425" lIns="91425" spcFirstLastPara="1" rIns="91425" wrap="square" tIns="91425">
            <a:normAutofit fontScale="77500"/>
          </a:bodyPr>
          <a:lstStyle/>
          <a:p>
            <a:pPr indent="-317182" lvl="0" marL="457200" rtl="0" algn="l">
              <a:lnSpc>
                <a:spcPct val="150000"/>
              </a:lnSpc>
              <a:spcBef>
                <a:spcPts val="0"/>
              </a:spcBef>
              <a:spcAft>
                <a:spcPts val="0"/>
              </a:spcAft>
              <a:buClr>
                <a:srgbClr val="292929"/>
              </a:buClr>
              <a:buSzPct val="100000"/>
              <a:buChar char="●"/>
            </a:pPr>
            <a:r>
              <a:rPr lang="en">
                <a:solidFill>
                  <a:srgbClr val="292929"/>
                </a:solidFill>
              </a:rPr>
              <a:t>Each kernel (or </a:t>
            </a:r>
            <a:r>
              <a:rPr b="1" lang="en">
                <a:solidFill>
                  <a:srgbClr val="292929"/>
                </a:solidFill>
              </a:rPr>
              <a:t>filter</a:t>
            </a:r>
            <a:r>
              <a:rPr lang="en">
                <a:solidFill>
                  <a:srgbClr val="292929"/>
                </a:solidFill>
              </a:rPr>
              <a:t>) has as many channels as the input does. </a:t>
            </a:r>
            <a:endParaRPr>
              <a:solidFill>
                <a:srgbClr val="292929"/>
              </a:solidFill>
            </a:endParaRPr>
          </a:p>
          <a:p>
            <a:pPr indent="0" lvl="0" marL="457200" rtl="0" algn="l">
              <a:lnSpc>
                <a:spcPct val="150000"/>
              </a:lnSpc>
              <a:spcBef>
                <a:spcPts val="1200"/>
              </a:spcBef>
              <a:spcAft>
                <a:spcPts val="0"/>
              </a:spcAft>
              <a:buSzPct val="100000"/>
              <a:buNone/>
            </a:pPr>
            <a:r>
              <a:rPr b="1" lang="en">
                <a:solidFill>
                  <a:srgbClr val="292929"/>
                </a:solidFill>
                <a:latin typeface="Courier New"/>
                <a:ea typeface="Courier New"/>
                <a:cs typeface="Courier New"/>
                <a:sym typeface="Courier New"/>
              </a:rPr>
              <a:t>[kernel channels = Input channels]</a:t>
            </a:r>
            <a:endParaRPr b="1">
              <a:solidFill>
                <a:srgbClr val="292929"/>
              </a:solidFill>
              <a:latin typeface="Courier New"/>
              <a:ea typeface="Courier New"/>
              <a:cs typeface="Courier New"/>
              <a:sym typeface="Courier New"/>
            </a:endParaRPr>
          </a:p>
          <a:p>
            <a:pPr indent="-317182" lvl="0" marL="457200" rtl="0" algn="l">
              <a:lnSpc>
                <a:spcPct val="150000"/>
              </a:lnSpc>
              <a:spcBef>
                <a:spcPts val="1200"/>
              </a:spcBef>
              <a:spcAft>
                <a:spcPts val="0"/>
              </a:spcAft>
              <a:buClr>
                <a:srgbClr val="292929"/>
              </a:buClr>
              <a:buSzPct val="100000"/>
              <a:buChar char="●"/>
            </a:pPr>
            <a:r>
              <a:rPr lang="en">
                <a:solidFill>
                  <a:srgbClr val="292929"/>
                </a:solidFill>
              </a:rPr>
              <a:t>Channel </a:t>
            </a:r>
            <a:r>
              <a:rPr b="1" lang="en">
                <a:solidFill>
                  <a:srgbClr val="292929"/>
                </a:solidFill>
                <a:latin typeface="Courier New"/>
                <a:ea typeface="Courier New"/>
                <a:cs typeface="Courier New"/>
                <a:sym typeface="Courier New"/>
              </a:rPr>
              <a:t>c</a:t>
            </a:r>
            <a:r>
              <a:rPr lang="en">
                <a:solidFill>
                  <a:srgbClr val="292929"/>
                </a:solidFill>
              </a:rPr>
              <a:t> </a:t>
            </a:r>
            <a:r>
              <a:rPr lang="en">
                <a:solidFill>
                  <a:srgbClr val="292929"/>
                </a:solidFill>
              </a:rPr>
              <a:t>of</a:t>
            </a:r>
            <a:r>
              <a:rPr b="1" lang="en">
                <a:solidFill>
                  <a:srgbClr val="292929"/>
                </a:solidFill>
              </a:rPr>
              <a:t> the kernel </a:t>
            </a:r>
            <a:r>
              <a:rPr lang="en">
                <a:solidFill>
                  <a:srgbClr val="292929"/>
                </a:solidFill>
              </a:rPr>
              <a:t>convolves with channel </a:t>
            </a:r>
            <a:r>
              <a:rPr b="1" lang="en">
                <a:solidFill>
                  <a:srgbClr val="292929"/>
                </a:solidFill>
                <a:latin typeface="Courier New"/>
                <a:ea typeface="Courier New"/>
                <a:cs typeface="Courier New"/>
                <a:sym typeface="Courier New"/>
              </a:rPr>
              <a:t>c</a:t>
            </a:r>
            <a:r>
              <a:rPr lang="en">
                <a:solidFill>
                  <a:srgbClr val="292929"/>
                </a:solidFill>
              </a:rPr>
              <a:t> (corresponding) </a:t>
            </a:r>
            <a:r>
              <a:rPr lang="en">
                <a:solidFill>
                  <a:srgbClr val="292929"/>
                </a:solidFill>
              </a:rPr>
              <a:t>of</a:t>
            </a:r>
            <a:r>
              <a:rPr b="1" lang="en">
                <a:solidFill>
                  <a:srgbClr val="292929"/>
                </a:solidFill>
              </a:rPr>
              <a:t> the input</a:t>
            </a:r>
            <a:r>
              <a:rPr lang="en">
                <a:solidFill>
                  <a:srgbClr val="292929"/>
                </a:solidFill>
              </a:rPr>
              <a:t>.</a:t>
            </a:r>
            <a:endParaRPr>
              <a:solidFill>
                <a:srgbClr val="292929"/>
              </a:solidFill>
              <a:latin typeface="Courier New"/>
              <a:ea typeface="Courier New"/>
              <a:cs typeface="Courier New"/>
              <a:sym typeface="Courier New"/>
            </a:endParaRPr>
          </a:p>
          <a:p>
            <a:pPr indent="-317182" lvl="0" marL="457200" rtl="0" algn="l">
              <a:lnSpc>
                <a:spcPct val="150000"/>
              </a:lnSpc>
              <a:spcBef>
                <a:spcPts val="0"/>
              </a:spcBef>
              <a:spcAft>
                <a:spcPts val="0"/>
              </a:spcAft>
              <a:buClr>
                <a:srgbClr val="292929"/>
              </a:buClr>
              <a:buSzPct val="100000"/>
              <a:buChar char="●"/>
            </a:pPr>
            <a:r>
              <a:rPr lang="en">
                <a:solidFill>
                  <a:srgbClr val="292929"/>
                </a:solidFill>
              </a:rPr>
              <a:t>The number of output channels from the convolution = number of </a:t>
            </a:r>
            <a:r>
              <a:rPr b="1" lang="en">
                <a:solidFill>
                  <a:srgbClr val="292929"/>
                </a:solidFill>
              </a:rPr>
              <a:t>filters(kernels) </a:t>
            </a:r>
            <a:r>
              <a:rPr lang="en">
                <a:solidFill>
                  <a:srgbClr val="292929"/>
                </a:solidFill>
              </a:rPr>
              <a:t>applied to the input.</a:t>
            </a:r>
            <a:endParaRPr>
              <a:solidFill>
                <a:srgbClr val="292929"/>
              </a:solidFill>
              <a:latin typeface="Courier New"/>
              <a:ea typeface="Courier New"/>
              <a:cs typeface="Courier New"/>
              <a:sym typeface="Courier New"/>
            </a:endParaRPr>
          </a:p>
        </p:txBody>
      </p:sp>
      <p:pic>
        <p:nvPicPr>
          <p:cNvPr id="1378" name="Google Shape;1378;p37"/>
          <p:cNvPicPr preferRelativeResize="0"/>
          <p:nvPr/>
        </p:nvPicPr>
        <p:blipFill rotWithShape="1">
          <a:blip r:embed="rId3">
            <a:alphaModFix/>
          </a:blip>
          <a:srcRect b="0" l="0" r="0" t="0"/>
          <a:stretch/>
        </p:blipFill>
        <p:spPr>
          <a:xfrm>
            <a:off x="766562" y="3100350"/>
            <a:ext cx="7610876" cy="1864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4"/>
          <p:cNvPicPr preferRelativeResize="0"/>
          <p:nvPr/>
        </p:nvPicPr>
        <p:blipFill rotWithShape="1">
          <a:blip r:embed="rId3">
            <a:alphaModFix/>
          </a:blip>
          <a:srcRect b="0" l="0" r="0" t="0"/>
          <a:stretch/>
        </p:blipFill>
        <p:spPr>
          <a:xfrm>
            <a:off x="2353900" y="514250"/>
            <a:ext cx="5948427" cy="3400999"/>
          </a:xfrm>
          <a:prstGeom prst="rect">
            <a:avLst/>
          </a:prstGeom>
          <a:noFill/>
          <a:ln>
            <a:noFill/>
          </a:ln>
        </p:spPr>
      </p:pic>
      <p:sp>
        <p:nvSpPr>
          <p:cNvPr id="133" name="Google Shape;133;p4"/>
          <p:cNvSpPr txBox="1"/>
          <p:nvPr/>
        </p:nvSpPr>
        <p:spPr>
          <a:xfrm>
            <a:off x="5499900" y="3550600"/>
            <a:ext cx="3699000" cy="1367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chemeClr val="dk2"/>
                </a:solidFill>
                <a:latin typeface="Arial"/>
                <a:ea typeface="Arial"/>
                <a:cs typeface="Arial"/>
                <a:sym typeface="Arial"/>
              </a:rPr>
              <a:t>						</a:t>
            </a:r>
            <a:endParaRPr b="0" i="0" sz="600" u="none" cap="none" strike="noStrike">
              <a:solidFill>
                <a:schemeClr val="dk2"/>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300"/>
              <a:buFont typeface="Arial"/>
              <a:buNone/>
            </a:pPr>
            <a:r>
              <a:rPr b="0" i="0" lang="en" sz="1300" u="none" cap="none" strike="noStrike">
                <a:solidFill>
                  <a:schemeClr val="dk2"/>
                </a:solidFill>
                <a:latin typeface="Arial"/>
                <a:ea typeface="Arial"/>
                <a:cs typeface="Arial"/>
                <a:sym typeface="Arial"/>
              </a:rPr>
              <a:t>3 for a colored image, 2 for B&amp;W.</a:t>
            </a:r>
            <a:endParaRPr b="0" i="0" sz="1300" u="none" cap="none" strike="noStrike">
              <a:solidFill>
                <a:schemeClr val="dk2"/>
              </a:solidFill>
              <a:latin typeface="Arial"/>
              <a:ea typeface="Arial"/>
              <a:cs typeface="Arial"/>
              <a:sym typeface="Arial"/>
            </a:endParaRPr>
          </a:p>
          <a:p>
            <a:pPr indent="0" lvl="0" marL="0" marR="0" rtl="0" algn="l">
              <a:lnSpc>
                <a:spcPct val="115000"/>
              </a:lnSpc>
              <a:spcBef>
                <a:spcPts val="1200"/>
              </a:spcBef>
              <a:spcAft>
                <a:spcPts val="1200"/>
              </a:spcAft>
              <a:buClr>
                <a:srgbClr val="000000"/>
              </a:buClr>
              <a:buSzPts val="1300"/>
              <a:buFont typeface="Arial"/>
              <a:buNone/>
            </a:pPr>
            <a:r>
              <a:rPr b="0" i="0" lang="en" sz="1300" u="none" cap="none" strike="noStrike">
                <a:solidFill>
                  <a:schemeClr val="dk2"/>
                </a:solidFill>
                <a:latin typeface="Arial"/>
                <a:ea typeface="Arial"/>
                <a:cs typeface="Arial"/>
                <a:sym typeface="Arial"/>
              </a:rPr>
              <a:t>The number of channels you encounter could even increase!</a:t>
            </a:r>
            <a:r>
              <a:rPr b="0" i="0" lang="en" sz="600" u="none" cap="none" strike="noStrike">
                <a:solidFill>
                  <a:schemeClr val="dk2"/>
                </a:solidFill>
                <a:latin typeface="Arial"/>
                <a:ea typeface="Arial"/>
                <a:cs typeface="Arial"/>
                <a:sym typeface="Arial"/>
              </a:rPr>
              <a:t>						</a:t>
            </a:r>
            <a:endParaRPr b="0" i="0" sz="600" u="none" cap="none" strike="noStrike">
              <a:solidFill>
                <a:schemeClr val="dk2"/>
              </a:solidFill>
              <a:latin typeface="Arial"/>
              <a:ea typeface="Arial"/>
              <a:cs typeface="Arial"/>
              <a:sym typeface="Arial"/>
            </a:endParaRPr>
          </a:p>
        </p:txBody>
      </p:sp>
      <p:sp>
        <p:nvSpPr>
          <p:cNvPr id="134" name="Google Shape;134;p4"/>
          <p:cNvSpPr txBox="1"/>
          <p:nvPr/>
        </p:nvSpPr>
        <p:spPr>
          <a:xfrm>
            <a:off x="-237575" y="3144700"/>
            <a:ext cx="5948400" cy="1406700"/>
          </a:xfrm>
          <a:prstGeom prst="rect">
            <a:avLst/>
          </a:prstGeom>
          <a:noFill/>
          <a:ln>
            <a:noFill/>
          </a:ln>
        </p:spPr>
        <p:txBody>
          <a:bodyPr anchorCtr="0" anchor="t" bIns="91425" lIns="91425" spcFirstLastPara="1" rIns="91425" wrap="square" tIns="91425">
            <a:spAutoFit/>
          </a:bodyPr>
          <a:lstStyle/>
          <a:p>
            <a:pPr indent="0" lvl="0" marL="457200" marR="0" rtl="0" algn="l">
              <a:lnSpc>
                <a:spcPct val="115000"/>
              </a:lnSpc>
              <a:spcBef>
                <a:spcPts val="0"/>
              </a:spcBef>
              <a:spcAft>
                <a:spcPts val="0"/>
              </a:spcAft>
              <a:buClr>
                <a:srgbClr val="000000"/>
              </a:buClr>
              <a:buSzPts val="1800"/>
              <a:buFont typeface="Arial"/>
              <a:buNone/>
            </a:pPr>
            <a:r>
              <a:rPr b="1" i="0" lang="en" sz="1800" u="none" cap="none" strike="noStrike">
                <a:solidFill>
                  <a:schemeClr val="dk2"/>
                </a:solidFill>
                <a:latin typeface="Courier New"/>
                <a:ea typeface="Courier New"/>
                <a:cs typeface="Courier New"/>
                <a:sym typeface="Courier New"/>
              </a:rPr>
              <a:t>I → (3,M,N)</a:t>
            </a:r>
            <a:endParaRPr b="1" i="0" sz="1800" u="none" cap="none" strike="noStrike">
              <a:solidFill>
                <a:schemeClr val="dk2"/>
              </a:solidFill>
              <a:latin typeface="Courier New"/>
              <a:ea typeface="Courier New"/>
              <a:cs typeface="Courier New"/>
              <a:sym typeface="Courier New"/>
            </a:endParaRPr>
          </a:p>
          <a:p>
            <a:pPr indent="0" lvl="0" marL="457200" marR="0" rtl="0" algn="l">
              <a:lnSpc>
                <a:spcPct val="115000"/>
              </a:lnSpc>
              <a:spcBef>
                <a:spcPts val="1200"/>
              </a:spcBef>
              <a:spcAft>
                <a:spcPts val="0"/>
              </a:spcAft>
              <a:buClr>
                <a:srgbClr val="000000"/>
              </a:buClr>
              <a:buSzPts val="1800"/>
              <a:buFont typeface="Arial"/>
              <a:buNone/>
            </a:pPr>
            <a:r>
              <a:rPr b="1" i="0" lang="en" sz="1800" u="none" cap="none" strike="noStrike">
                <a:solidFill>
                  <a:schemeClr val="dk2"/>
                </a:solidFill>
                <a:latin typeface="Courier New"/>
                <a:ea typeface="Courier New"/>
                <a:cs typeface="Courier New"/>
                <a:sym typeface="Courier New"/>
              </a:rPr>
              <a:t>I[c][i][j] =</a:t>
            </a:r>
            <a:endParaRPr b="1" i="0" sz="1800" u="none" cap="none" strike="noStrike">
              <a:solidFill>
                <a:schemeClr val="dk2"/>
              </a:solidFill>
              <a:latin typeface="Courier New"/>
              <a:ea typeface="Courier New"/>
              <a:cs typeface="Courier New"/>
              <a:sym typeface="Courier New"/>
            </a:endParaRPr>
          </a:p>
          <a:p>
            <a:pPr indent="0" lvl="0" marL="457200" marR="0" rtl="0" algn="l">
              <a:lnSpc>
                <a:spcPct val="115000"/>
              </a:lnSpc>
              <a:spcBef>
                <a:spcPts val="1200"/>
              </a:spcBef>
              <a:spcAft>
                <a:spcPts val="1200"/>
              </a:spcAft>
              <a:buClr>
                <a:srgbClr val="000000"/>
              </a:buClr>
              <a:buSzPts val="1800"/>
              <a:buFont typeface="Arial"/>
              <a:buNone/>
            </a:pPr>
            <a:r>
              <a:rPr b="1" i="0" lang="en" sz="1800" u="none" cap="none" strike="noStrike">
                <a:solidFill>
                  <a:schemeClr val="dk2"/>
                </a:solidFill>
                <a:latin typeface="Courier New"/>
                <a:ea typeface="Courier New"/>
                <a:cs typeface="Courier New"/>
                <a:sym typeface="Courier New"/>
              </a:rPr>
              <a:t>Intensity </a:t>
            </a:r>
            <a:r>
              <a:rPr b="0" i="0" lang="en" sz="1800" u="none" cap="none" strike="noStrike">
                <a:solidFill>
                  <a:schemeClr val="dk2"/>
                </a:solidFill>
                <a:latin typeface="Courier New"/>
                <a:ea typeface="Courier New"/>
                <a:cs typeface="Courier New"/>
                <a:sym typeface="Courier New"/>
              </a:rPr>
              <a:t>at</a:t>
            </a:r>
            <a:r>
              <a:rPr b="1" i="0" lang="en" sz="1800" u="none" cap="none" strike="noStrike">
                <a:solidFill>
                  <a:schemeClr val="dk2"/>
                </a:solidFill>
                <a:latin typeface="Courier New"/>
                <a:ea typeface="Courier New"/>
                <a:cs typeface="Courier New"/>
                <a:sym typeface="Courier New"/>
              </a:rPr>
              <a:t> pixel(i,j) </a:t>
            </a:r>
            <a:r>
              <a:rPr b="0" i="0" lang="en" sz="1800" u="none" cap="none" strike="noStrike">
                <a:solidFill>
                  <a:schemeClr val="dk2"/>
                </a:solidFill>
                <a:latin typeface="Courier New"/>
                <a:ea typeface="Courier New"/>
                <a:cs typeface="Courier New"/>
                <a:sym typeface="Courier New"/>
              </a:rPr>
              <a:t>for channel</a:t>
            </a:r>
            <a:r>
              <a:rPr b="1" i="0" lang="en" sz="1800" u="none" cap="none" strike="noStrike">
                <a:solidFill>
                  <a:schemeClr val="dk2"/>
                </a:solidFill>
                <a:latin typeface="Courier New"/>
                <a:ea typeface="Courier New"/>
                <a:cs typeface="Courier New"/>
                <a:sym typeface="Courier New"/>
              </a:rPr>
              <a:t> c</a:t>
            </a:r>
            <a:endParaRPr b="1" i="0" sz="1800" u="none" cap="none" strike="noStrike">
              <a:solidFill>
                <a:schemeClr val="dk2"/>
              </a:solidFill>
              <a:latin typeface="Courier New"/>
              <a:ea typeface="Courier New"/>
              <a:cs typeface="Courier New"/>
              <a:sym typeface="Courier New"/>
            </a:endParaRPr>
          </a:p>
        </p:txBody>
      </p:sp>
      <p:sp>
        <p:nvSpPr>
          <p:cNvPr id="135" name="Google Shape;135;p4"/>
          <p:cNvSpPr txBox="1"/>
          <p:nvPr>
            <p:ph type="title"/>
          </p:nvPr>
        </p:nvSpPr>
        <p:spPr>
          <a:xfrm>
            <a:off x="229500" y="15537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What is an image?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 name="Shape 1382"/>
        <p:cNvGrpSpPr/>
        <p:nvPr/>
      </p:nvGrpSpPr>
      <p:grpSpPr>
        <a:xfrm>
          <a:off x="0" y="0"/>
          <a:ext cx="0" cy="0"/>
          <a:chOff x="0" y="0"/>
          <a:chExt cx="0" cy="0"/>
        </a:xfrm>
      </p:grpSpPr>
      <p:sp>
        <p:nvSpPr>
          <p:cNvPr id="1383" name="Google Shape;1383;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1 Filter with 3-channel input</a:t>
            </a:r>
            <a:endParaRPr/>
          </a:p>
        </p:txBody>
      </p:sp>
      <p:grpSp>
        <p:nvGrpSpPr>
          <p:cNvPr id="1384" name="Google Shape;1384;p38"/>
          <p:cNvGrpSpPr/>
          <p:nvPr/>
        </p:nvGrpSpPr>
        <p:grpSpPr>
          <a:xfrm>
            <a:off x="3587762" y="2557799"/>
            <a:ext cx="802305" cy="787028"/>
            <a:chOff x="3352962" y="2571761"/>
            <a:chExt cx="802305" cy="787028"/>
          </a:xfrm>
        </p:grpSpPr>
        <p:sp>
          <p:nvSpPr>
            <p:cNvPr id="1385" name="Google Shape;1385;p38"/>
            <p:cNvSpPr/>
            <p:nvPr/>
          </p:nvSpPr>
          <p:spPr>
            <a:xfrm>
              <a:off x="3352962" y="2571761"/>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386" name="Google Shape;1386;p38"/>
            <p:cNvSpPr/>
            <p:nvPr/>
          </p:nvSpPr>
          <p:spPr>
            <a:xfrm>
              <a:off x="3754167" y="2571761"/>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387" name="Google Shape;1387;p38"/>
            <p:cNvSpPr/>
            <p:nvPr/>
          </p:nvSpPr>
          <p:spPr>
            <a:xfrm>
              <a:off x="3352962" y="2965189"/>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388" name="Google Shape;1388;p38"/>
            <p:cNvSpPr/>
            <p:nvPr/>
          </p:nvSpPr>
          <p:spPr>
            <a:xfrm>
              <a:off x="3754167" y="2965189"/>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grpSp>
        <p:nvGrpSpPr>
          <p:cNvPr id="1389" name="Google Shape;1389;p38"/>
          <p:cNvGrpSpPr/>
          <p:nvPr/>
        </p:nvGrpSpPr>
        <p:grpSpPr>
          <a:xfrm>
            <a:off x="3519262" y="2620762"/>
            <a:ext cx="802305" cy="787028"/>
            <a:chOff x="3352962" y="2571761"/>
            <a:chExt cx="802305" cy="787028"/>
          </a:xfrm>
        </p:grpSpPr>
        <p:sp>
          <p:nvSpPr>
            <p:cNvPr id="1390" name="Google Shape;1390;p38"/>
            <p:cNvSpPr/>
            <p:nvPr/>
          </p:nvSpPr>
          <p:spPr>
            <a:xfrm>
              <a:off x="3352962" y="2571761"/>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391" name="Google Shape;1391;p38"/>
            <p:cNvSpPr/>
            <p:nvPr/>
          </p:nvSpPr>
          <p:spPr>
            <a:xfrm>
              <a:off x="3754167" y="2571761"/>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392" name="Google Shape;1392;p38"/>
            <p:cNvSpPr/>
            <p:nvPr/>
          </p:nvSpPr>
          <p:spPr>
            <a:xfrm>
              <a:off x="3352962" y="2965189"/>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393" name="Google Shape;1393;p38"/>
            <p:cNvSpPr/>
            <p:nvPr/>
          </p:nvSpPr>
          <p:spPr>
            <a:xfrm>
              <a:off x="3754167" y="2965189"/>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grpSp>
        <p:nvGrpSpPr>
          <p:cNvPr id="1394" name="Google Shape;1394;p38"/>
          <p:cNvGrpSpPr/>
          <p:nvPr/>
        </p:nvGrpSpPr>
        <p:grpSpPr>
          <a:xfrm>
            <a:off x="3429012" y="2696962"/>
            <a:ext cx="802305" cy="787028"/>
            <a:chOff x="3352962" y="2571761"/>
            <a:chExt cx="802305" cy="787028"/>
          </a:xfrm>
        </p:grpSpPr>
        <p:sp>
          <p:nvSpPr>
            <p:cNvPr id="1395" name="Google Shape;1395;p38"/>
            <p:cNvSpPr/>
            <p:nvPr/>
          </p:nvSpPr>
          <p:spPr>
            <a:xfrm>
              <a:off x="3352962" y="2571761"/>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W</a:t>
              </a:r>
              <a:r>
                <a:rPr b="0" baseline="-25000" i="0" lang="en" sz="700" u="none" cap="none" strike="noStrike">
                  <a:solidFill>
                    <a:srgbClr val="000000"/>
                  </a:solidFill>
                  <a:latin typeface="Arial"/>
                  <a:ea typeface="Arial"/>
                  <a:cs typeface="Arial"/>
                  <a:sym typeface="Arial"/>
                </a:rPr>
                <a:t>B,1,1</a:t>
              </a:r>
              <a:endParaRPr b="0" baseline="-25000" i="0" sz="500" u="none" cap="none" strike="noStrike">
                <a:solidFill>
                  <a:srgbClr val="000000"/>
                </a:solidFill>
                <a:latin typeface="Arial"/>
                <a:ea typeface="Arial"/>
                <a:cs typeface="Arial"/>
                <a:sym typeface="Arial"/>
              </a:endParaRPr>
            </a:p>
          </p:txBody>
        </p:sp>
        <p:sp>
          <p:nvSpPr>
            <p:cNvPr id="1396" name="Google Shape;1396;p38"/>
            <p:cNvSpPr/>
            <p:nvPr/>
          </p:nvSpPr>
          <p:spPr>
            <a:xfrm>
              <a:off x="3754167" y="2571761"/>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W</a:t>
              </a:r>
              <a:r>
                <a:rPr b="0" baseline="-25000" i="0" lang="en" sz="700" u="none" cap="none" strike="noStrike">
                  <a:solidFill>
                    <a:srgbClr val="000000"/>
                  </a:solidFill>
                  <a:latin typeface="Arial"/>
                  <a:ea typeface="Arial"/>
                  <a:cs typeface="Arial"/>
                  <a:sym typeface="Arial"/>
                </a:rPr>
                <a:t>B,1,2</a:t>
              </a:r>
              <a:endParaRPr b="0" i="0" sz="1500" u="none" cap="none" strike="noStrike">
                <a:solidFill>
                  <a:srgbClr val="000000"/>
                </a:solidFill>
                <a:latin typeface="Arial"/>
                <a:ea typeface="Arial"/>
                <a:cs typeface="Arial"/>
                <a:sym typeface="Arial"/>
              </a:endParaRPr>
            </a:p>
          </p:txBody>
        </p:sp>
        <p:sp>
          <p:nvSpPr>
            <p:cNvPr id="1397" name="Google Shape;1397;p38"/>
            <p:cNvSpPr/>
            <p:nvPr/>
          </p:nvSpPr>
          <p:spPr>
            <a:xfrm>
              <a:off x="3352962" y="2965189"/>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W</a:t>
              </a:r>
              <a:r>
                <a:rPr b="0" baseline="-25000" i="0" lang="en" sz="700" u="none" cap="none" strike="noStrike">
                  <a:solidFill>
                    <a:srgbClr val="000000"/>
                  </a:solidFill>
                  <a:latin typeface="Arial"/>
                  <a:ea typeface="Arial"/>
                  <a:cs typeface="Arial"/>
                  <a:sym typeface="Arial"/>
                </a:rPr>
                <a:t>B,2,1</a:t>
              </a:r>
              <a:endParaRPr b="0" baseline="-25000" i="0" sz="700" u="none" cap="none" strike="noStrike">
                <a:solidFill>
                  <a:srgbClr val="000000"/>
                </a:solidFill>
                <a:latin typeface="Arial"/>
                <a:ea typeface="Arial"/>
                <a:cs typeface="Arial"/>
                <a:sym typeface="Arial"/>
              </a:endParaRPr>
            </a:p>
          </p:txBody>
        </p:sp>
        <p:sp>
          <p:nvSpPr>
            <p:cNvPr id="1398" name="Google Shape;1398;p38"/>
            <p:cNvSpPr/>
            <p:nvPr/>
          </p:nvSpPr>
          <p:spPr>
            <a:xfrm>
              <a:off x="3754167" y="2965189"/>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W</a:t>
              </a:r>
              <a:r>
                <a:rPr b="0" baseline="-25000" i="0" lang="en" sz="700" u="none" cap="none" strike="noStrike">
                  <a:solidFill>
                    <a:srgbClr val="000000"/>
                  </a:solidFill>
                  <a:latin typeface="Arial"/>
                  <a:ea typeface="Arial"/>
                  <a:cs typeface="Arial"/>
                  <a:sym typeface="Arial"/>
                </a:rPr>
                <a:t>B,2,2</a:t>
              </a:r>
              <a:endParaRPr b="0" i="0" sz="1500" u="none" cap="none" strike="noStrike">
                <a:solidFill>
                  <a:srgbClr val="000000"/>
                </a:solidFill>
                <a:latin typeface="Arial"/>
                <a:ea typeface="Arial"/>
                <a:cs typeface="Arial"/>
                <a:sym typeface="Arial"/>
              </a:endParaRPr>
            </a:p>
          </p:txBody>
        </p:sp>
      </p:grpSp>
      <p:grpSp>
        <p:nvGrpSpPr>
          <p:cNvPr id="1399" name="Google Shape;1399;p38"/>
          <p:cNvGrpSpPr/>
          <p:nvPr/>
        </p:nvGrpSpPr>
        <p:grpSpPr>
          <a:xfrm>
            <a:off x="5443437" y="2700861"/>
            <a:ext cx="1203511" cy="1180457"/>
            <a:chOff x="6765262" y="2468036"/>
            <a:chExt cx="1203511" cy="1180457"/>
          </a:xfrm>
        </p:grpSpPr>
        <p:sp>
          <p:nvSpPr>
            <p:cNvPr id="1400" name="Google Shape;1400;p38"/>
            <p:cNvSpPr/>
            <p:nvPr/>
          </p:nvSpPr>
          <p:spPr>
            <a:xfrm>
              <a:off x="6765262" y="2468036"/>
              <a:ext cx="401100" cy="3936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401" name="Google Shape;1401;p38"/>
            <p:cNvSpPr/>
            <p:nvPr/>
          </p:nvSpPr>
          <p:spPr>
            <a:xfrm>
              <a:off x="7166467" y="2468036"/>
              <a:ext cx="401100" cy="3936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402" name="Google Shape;1402;p38"/>
            <p:cNvSpPr/>
            <p:nvPr/>
          </p:nvSpPr>
          <p:spPr>
            <a:xfrm>
              <a:off x="7567673" y="2468036"/>
              <a:ext cx="401100" cy="3936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1403" name="Google Shape;1403;p38"/>
            <p:cNvSpPr/>
            <p:nvPr/>
          </p:nvSpPr>
          <p:spPr>
            <a:xfrm>
              <a:off x="6765262" y="2861464"/>
              <a:ext cx="401100" cy="3936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404" name="Google Shape;1404;p38"/>
            <p:cNvSpPr/>
            <p:nvPr/>
          </p:nvSpPr>
          <p:spPr>
            <a:xfrm>
              <a:off x="7166467" y="2861464"/>
              <a:ext cx="401100" cy="3936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1405" name="Google Shape;1405;p38"/>
            <p:cNvSpPr/>
            <p:nvPr/>
          </p:nvSpPr>
          <p:spPr>
            <a:xfrm>
              <a:off x="7567673" y="2861464"/>
              <a:ext cx="401100" cy="3936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1406" name="Google Shape;1406;p38"/>
            <p:cNvSpPr/>
            <p:nvPr/>
          </p:nvSpPr>
          <p:spPr>
            <a:xfrm>
              <a:off x="6765262" y="3254893"/>
              <a:ext cx="401100" cy="3936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1407" name="Google Shape;1407;p38"/>
            <p:cNvSpPr/>
            <p:nvPr/>
          </p:nvSpPr>
          <p:spPr>
            <a:xfrm>
              <a:off x="7166467" y="3254893"/>
              <a:ext cx="401100" cy="3936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1408" name="Google Shape;1408;p38"/>
            <p:cNvSpPr/>
            <p:nvPr/>
          </p:nvSpPr>
          <p:spPr>
            <a:xfrm>
              <a:off x="7567673" y="3254893"/>
              <a:ext cx="401100" cy="3936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grpSp>
      <p:grpSp>
        <p:nvGrpSpPr>
          <p:cNvPr id="1409" name="Google Shape;1409;p38"/>
          <p:cNvGrpSpPr/>
          <p:nvPr/>
        </p:nvGrpSpPr>
        <p:grpSpPr>
          <a:xfrm>
            <a:off x="5367237" y="2777061"/>
            <a:ext cx="1203511" cy="1180457"/>
            <a:chOff x="6765262" y="2468036"/>
            <a:chExt cx="1203511" cy="1180457"/>
          </a:xfrm>
        </p:grpSpPr>
        <p:sp>
          <p:nvSpPr>
            <p:cNvPr id="1410" name="Google Shape;1410;p38"/>
            <p:cNvSpPr/>
            <p:nvPr/>
          </p:nvSpPr>
          <p:spPr>
            <a:xfrm>
              <a:off x="6765262" y="2468036"/>
              <a:ext cx="401100" cy="3936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411" name="Google Shape;1411;p38"/>
            <p:cNvSpPr/>
            <p:nvPr/>
          </p:nvSpPr>
          <p:spPr>
            <a:xfrm>
              <a:off x="7166467" y="2468036"/>
              <a:ext cx="401100" cy="3936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412" name="Google Shape;1412;p38"/>
            <p:cNvSpPr/>
            <p:nvPr/>
          </p:nvSpPr>
          <p:spPr>
            <a:xfrm>
              <a:off x="7567673" y="2468036"/>
              <a:ext cx="401100" cy="3936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1413" name="Google Shape;1413;p38"/>
            <p:cNvSpPr/>
            <p:nvPr/>
          </p:nvSpPr>
          <p:spPr>
            <a:xfrm>
              <a:off x="6765262" y="2861464"/>
              <a:ext cx="401100" cy="3936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414" name="Google Shape;1414;p38"/>
            <p:cNvSpPr/>
            <p:nvPr/>
          </p:nvSpPr>
          <p:spPr>
            <a:xfrm>
              <a:off x="7166467" y="2861464"/>
              <a:ext cx="401100" cy="3936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1415" name="Google Shape;1415;p38"/>
            <p:cNvSpPr/>
            <p:nvPr/>
          </p:nvSpPr>
          <p:spPr>
            <a:xfrm>
              <a:off x="7567673" y="2861464"/>
              <a:ext cx="401100" cy="3936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1416" name="Google Shape;1416;p38"/>
            <p:cNvSpPr/>
            <p:nvPr/>
          </p:nvSpPr>
          <p:spPr>
            <a:xfrm>
              <a:off x="6765262" y="3254893"/>
              <a:ext cx="401100" cy="3936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1417" name="Google Shape;1417;p38"/>
            <p:cNvSpPr/>
            <p:nvPr/>
          </p:nvSpPr>
          <p:spPr>
            <a:xfrm>
              <a:off x="7166467" y="3254893"/>
              <a:ext cx="401100" cy="3936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1418" name="Google Shape;1418;p38"/>
            <p:cNvSpPr/>
            <p:nvPr/>
          </p:nvSpPr>
          <p:spPr>
            <a:xfrm>
              <a:off x="7567673" y="3254893"/>
              <a:ext cx="401100" cy="3936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grpSp>
      <p:grpSp>
        <p:nvGrpSpPr>
          <p:cNvPr id="1419" name="Google Shape;1419;p38"/>
          <p:cNvGrpSpPr/>
          <p:nvPr/>
        </p:nvGrpSpPr>
        <p:grpSpPr>
          <a:xfrm>
            <a:off x="5291037" y="2853261"/>
            <a:ext cx="1203511" cy="1180457"/>
            <a:chOff x="6765262" y="2468036"/>
            <a:chExt cx="1203511" cy="1180457"/>
          </a:xfrm>
        </p:grpSpPr>
        <p:sp>
          <p:nvSpPr>
            <p:cNvPr id="1420" name="Google Shape;1420;p38"/>
            <p:cNvSpPr/>
            <p:nvPr/>
          </p:nvSpPr>
          <p:spPr>
            <a:xfrm>
              <a:off x="6765262" y="2468036"/>
              <a:ext cx="401100" cy="393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Z</a:t>
              </a:r>
              <a:r>
                <a:rPr b="0" baseline="-25000" i="0" lang="en" sz="800" u="none" cap="none" strike="noStrike">
                  <a:solidFill>
                    <a:srgbClr val="000000"/>
                  </a:solidFill>
                  <a:latin typeface="Arial"/>
                  <a:ea typeface="Arial"/>
                  <a:cs typeface="Arial"/>
                  <a:sym typeface="Arial"/>
                </a:rPr>
                <a:t>B,1,1</a:t>
              </a:r>
              <a:endParaRPr b="0" baseline="-25000" i="0" sz="800" u="none" cap="none" strike="noStrike">
                <a:solidFill>
                  <a:srgbClr val="000000"/>
                </a:solidFill>
                <a:latin typeface="Arial"/>
                <a:ea typeface="Arial"/>
                <a:cs typeface="Arial"/>
                <a:sym typeface="Arial"/>
              </a:endParaRPr>
            </a:p>
          </p:txBody>
        </p:sp>
        <p:sp>
          <p:nvSpPr>
            <p:cNvPr id="1421" name="Google Shape;1421;p38"/>
            <p:cNvSpPr/>
            <p:nvPr/>
          </p:nvSpPr>
          <p:spPr>
            <a:xfrm>
              <a:off x="7166467" y="2468036"/>
              <a:ext cx="401100" cy="393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Z</a:t>
              </a:r>
              <a:r>
                <a:rPr b="0" baseline="-25000" i="0" lang="en" sz="800" u="none" cap="none" strike="noStrike">
                  <a:solidFill>
                    <a:srgbClr val="000000"/>
                  </a:solidFill>
                  <a:latin typeface="Arial"/>
                  <a:ea typeface="Arial"/>
                  <a:cs typeface="Arial"/>
                  <a:sym typeface="Arial"/>
                </a:rPr>
                <a:t>B,1,2</a:t>
              </a:r>
              <a:endParaRPr b="0" i="0" sz="1600" u="none" cap="none" strike="noStrike">
                <a:solidFill>
                  <a:srgbClr val="000000"/>
                </a:solidFill>
                <a:latin typeface="Arial"/>
                <a:ea typeface="Arial"/>
                <a:cs typeface="Arial"/>
                <a:sym typeface="Arial"/>
              </a:endParaRPr>
            </a:p>
          </p:txBody>
        </p:sp>
        <p:sp>
          <p:nvSpPr>
            <p:cNvPr id="1422" name="Google Shape;1422;p38"/>
            <p:cNvSpPr/>
            <p:nvPr/>
          </p:nvSpPr>
          <p:spPr>
            <a:xfrm>
              <a:off x="7567673" y="2468036"/>
              <a:ext cx="401100" cy="393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Z</a:t>
              </a:r>
              <a:r>
                <a:rPr b="0" baseline="-25000" i="0" lang="en" sz="800" u="none" cap="none" strike="noStrike">
                  <a:solidFill>
                    <a:srgbClr val="000000"/>
                  </a:solidFill>
                  <a:latin typeface="Arial"/>
                  <a:ea typeface="Arial"/>
                  <a:cs typeface="Arial"/>
                  <a:sym typeface="Arial"/>
                </a:rPr>
                <a:t>B,1,3</a:t>
              </a:r>
              <a:endParaRPr b="0" i="0" sz="800" u="none" cap="none" strike="noStrike">
                <a:solidFill>
                  <a:srgbClr val="000000"/>
                </a:solidFill>
                <a:latin typeface="Arial"/>
                <a:ea typeface="Arial"/>
                <a:cs typeface="Arial"/>
                <a:sym typeface="Arial"/>
              </a:endParaRPr>
            </a:p>
          </p:txBody>
        </p:sp>
        <p:sp>
          <p:nvSpPr>
            <p:cNvPr id="1423" name="Google Shape;1423;p38"/>
            <p:cNvSpPr/>
            <p:nvPr/>
          </p:nvSpPr>
          <p:spPr>
            <a:xfrm>
              <a:off x="6765262" y="2861464"/>
              <a:ext cx="401100" cy="393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Z</a:t>
              </a:r>
              <a:r>
                <a:rPr b="0" baseline="-25000" i="0" lang="en" sz="800" u="none" cap="none" strike="noStrike">
                  <a:solidFill>
                    <a:srgbClr val="000000"/>
                  </a:solidFill>
                  <a:latin typeface="Arial"/>
                  <a:ea typeface="Arial"/>
                  <a:cs typeface="Arial"/>
                  <a:sym typeface="Arial"/>
                </a:rPr>
                <a:t>B,2,1</a:t>
              </a:r>
              <a:endParaRPr b="0" i="0" sz="800" u="none" cap="none" strike="noStrike">
                <a:solidFill>
                  <a:srgbClr val="000000"/>
                </a:solidFill>
                <a:latin typeface="Arial"/>
                <a:ea typeface="Arial"/>
                <a:cs typeface="Arial"/>
                <a:sym typeface="Arial"/>
              </a:endParaRPr>
            </a:p>
          </p:txBody>
        </p:sp>
        <p:sp>
          <p:nvSpPr>
            <p:cNvPr id="1424" name="Google Shape;1424;p38"/>
            <p:cNvSpPr/>
            <p:nvPr/>
          </p:nvSpPr>
          <p:spPr>
            <a:xfrm>
              <a:off x="7166467" y="2861464"/>
              <a:ext cx="401100" cy="393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Z</a:t>
              </a:r>
              <a:r>
                <a:rPr b="0" baseline="-25000" i="0" lang="en" sz="800" u="none" cap="none" strike="noStrike">
                  <a:solidFill>
                    <a:srgbClr val="000000"/>
                  </a:solidFill>
                  <a:latin typeface="Arial"/>
                  <a:ea typeface="Arial"/>
                  <a:cs typeface="Arial"/>
                  <a:sym typeface="Arial"/>
                </a:rPr>
                <a:t>B,2,2</a:t>
              </a:r>
              <a:endParaRPr b="0" i="0" sz="800" u="none" cap="none" strike="noStrike">
                <a:solidFill>
                  <a:srgbClr val="000000"/>
                </a:solidFill>
                <a:latin typeface="Arial"/>
                <a:ea typeface="Arial"/>
                <a:cs typeface="Arial"/>
                <a:sym typeface="Arial"/>
              </a:endParaRPr>
            </a:p>
          </p:txBody>
        </p:sp>
        <p:sp>
          <p:nvSpPr>
            <p:cNvPr id="1425" name="Google Shape;1425;p38"/>
            <p:cNvSpPr/>
            <p:nvPr/>
          </p:nvSpPr>
          <p:spPr>
            <a:xfrm>
              <a:off x="7567673" y="2861464"/>
              <a:ext cx="401100" cy="393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Z</a:t>
              </a:r>
              <a:r>
                <a:rPr b="0" baseline="-25000" i="0" lang="en" sz="800" u="none" cap="none" strike="noStrike">
                  <a:solidFill>
                    <a:srgbClr val="000000"/>
                  </a:solidFill>
                  <a:latin typeface="Arial"/>
                  <a:ea typeface="Arial"/>
                  <a:cs typeface="Arial"/>
                  <a:sym typeface="Arial"/>
                </a:rPr>
                <a:t>B,2,3</a:t>
              </a:r>
              <a:endParaRPr b="0" i="0" sz="800" u="none" cap="none" strike="noStrike">
                <a:solidFill>
                  <a:srgbClr val="000000"/>
                </a:solidFill>
                <a:latin typeface="Arial"/>
                <a:ea typeface="Arial"/>
                <a:cs typeface="Arial"/>
                <a:sym typeface="Arial"/>
              </a:endParaRPr>
            </a:p>
          </p:txBody>
        </p:sp>
        <p:sp>
          <p:nvSpPr>
            <p:cNvPr id="1426" name="Google Shape;1426;p38"/>
            <p:cNvSpPr/>
            <p:nvPr/>
          </p:nvSpPr>
          <p:spPr>
            <a:xfrm>
              <a:off x="6765262" y="3254893"/>
              <a:ext cx="401100" cy="393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Z</a:t>
              </a:r>
              <a:r>
                <a:rPr b="0" baseline="-25000" i="0" lang="en" sz="800" u="none" cap="none" strike="noStrike">
                  <a:solidFill>
                    <a:srgbClr val="000000"/>
                  </a:solidFill>
                  <a:latin typeface="Arial"/>
                  <a:ea typeface="Arial"/>
                  <a:cs typeface="Arial"/>
                  <a:sym typeface="Arial"/>
                </a:rPr>
                <a:t>B,3,1</a:t>
              </a:r>
              <a:endParaRPr b="0" i="0" sz="800" u="none" cap="none" strike="noStrike">
                <a:solidFill>
                  <a:srgbClr val="000000"/>
                </a:solidFill>
                <a:latin typeface="Arial"/>
                <a:ea typeface="Arial"/>
                <a:cs typeface="Arial"/>
                <a:sym typeface="Arial"/>
              </a:endParaRPr>
            </a:p>
          </p:txBody>
        </p:sp>
        <p:sp>
          <p:nvSpPr>
            <p:cNvPr id="1427" name="Google Shape;1427;p38"/>
            <p:cNvSpPr/>
            <p:nvPr/>
          </p:nvSpPr>
          <p:spPr>
            <a:xfrm>
              <a:off x="7166467" y="3254893"/>
              <a:ext cx="401100" cy="393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Z</a:t>
              </a:r>
              <a:r>
                <a:rPr b="0" baseline="-25000" i="0" lang="en" sz="800" u="none" cap="none" strike="noStrike">
                  <a:solidFill>
                    <a:srgbClr val="000000"/>
                  </a:solidFill>
                  <a:latin typeface="Arial"/>
                  <a:ea typeface="Arial"/>
                  <a:cs typeface="Arial"/>
                  <a:sym typeface="Arial"/>
                </a:rPr>
                <a:t>B,3,2</a:t>
              </a:r>
              <a:endParaRPr b="0" i="0" sz="800" u="none" cap="none" strike="noStrike">
                <a:solidFill>
                  <a:srgbClr val="000000"/>
                </a:solidFill>
                <a:latin typeface="Arial"/>
                <a:ea typeface="Arial"/>
                <a:cs typeface="Arial"/>
                <a:sym typeface="Arial"/>
              </a:endParaRPr>
            </a:p>
          </p:txBody>
        </p:sp>
        <p:sp>
          <p:nvSpPr>
            <p:cNvPr id="1428" name="Google Shape;1428;p38"/>
            <p:cNvSpPr/>
            <p:nvPr/>
          </p:nvSpPr>
          <p:spPr>
            <a:xfrm>
              <a:off x="7567673" y="3254893"/>
              <a:ext cx="401100" cy="393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Z</a:t>
              </a:r>
              <a:r>
                <a:rPr b="0" baseline="-25000" i="0" lang="en" sz="800" u="none" cap="none" strike="noStrike">
                  <a:solidFill>
                    <a:srgbClr val="000000"/>
                  </a:solidFill>
                  <a:latin typeface="Arial"/>
                  <a:ea typeface="Arial"/>
                  <a:cs typeface="Arial"/>
                  <a:sym typeface="Arial"/>
                </a:rPr>
                <a:t>B,3,3</a:t>
              </a:r>
              <a:endParaRPr b="0" i="0" sz="800" u="none" cap="none" strike="noStrike">
                <a:solidFill>
                  <a:srgbClr val="000000"/>
                </a:solidFill>
                <a:latin typeface="Arial"/>
                <a:ea typeface="Arial"/>
                <a:cs typeface="Arial"/>
                <a:sym typeface="Arial"/>
              </a:endParaRPr>
            </a:p>
          </p:txBody>
        </p:sp>
      </p:grpSp>
      <p:grpSp>
        <p:nvGrpSpPr>
          <p:cNvPr id="1429" name="Google Shape;1429;p38"/>
          <p:cNvGrpSpPr/>
          <p:nvPr/>
        </p:nvGrpSpPr>
        <p:grpSpPr>
          <a:xfrm>
            <a:off x="7376812" y="2777061"/>
            <a:ext cx="1203511" cy="1180457"/>
            <a:chOff x="6765262" y="2468036"/>
            <a:chExt cx="1203511" cy="1180457"/>
          </a:xfrm>
        </p:grpSpPr>
        <p:sp>
          <p:nvSpPr>
            <p:cNvPr id="1430" name="Google Shape;1430;p38"/>
            <p:cNvSpPr/>
            <p:nvPr/>
          </p:nvSpPr>
          <p:spPr>
            <a:xfrm>
              <a:off x="6765262" y="2468036"/>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431" name="Google Shape;1431;p38"/>
            <p:cNvSpPr/>
            <p:nvPr/>
          </p:nvSpPr>
          <p:spPr>
            <a:xfrm>
              <a:off x="7166467" y="2468036"/>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432" name="Google Shape;1432;p38"/>
            <p:cNvSpPr/>
            <p:nvPr/>
          </p:nvSpPr>
          <p:spPr>
            <a:xfrm>
              <a:off x="7567673" y="2468036"/>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1433" name="Google Shape;1433;p38"/>
            <p:cNvSpPr/>
            <p:nvPr/>
          </p:nvSpPr>
          <p:spPr>
            <a:xfrm>
              <a:off x="6765262" y="2861464"/>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434" name="Google Shape;1434;p38"/>
            <p:cNvSpPr/>
            <p:nvPr/>
          </p:nvSpPr>
          <p:spPr>
            <a:xfrm>
              <a:off x="7166467" y="2861464"/>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sp>
          <p:nvSpPr>
            <p:cNvPr id="1435" name="Google Shape;1435;p38"/>
            <p:cNvSpPr/>
            <p:nvPr/>
          </p:nvSpPr>
          <p:spPr>
            <a:xfrm>
              <a:off x="7567673" y="2861464"/>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2,3</a:t>
              </a:r>
              <a:endParaRPr b="0" i="0" sz="1700" u="none" cap="none" strike="noStrike">
                <a:solidFill>
                  <a:srgbClr val="000000"/>
                </a:solidFill>
                <a:latin typeface="Arial"/>
                <a:ea typeface="Arial"/>
                <a:cs typeface="Arial"/>
                <a:sym typeface="Arial"/>
              </a:endParaRPr>
            </a:p>
          </p:txBody>
        </p:sp>
        <p:sp>
          <p:nvSpPr>
            <p:cNvPr id="1436" name="Google Shape;1436;p38"/>
            <p:cNvSpPr/>
            <p:nvPr/>
          </p:nvSpPr>
          <p:spPr>
            <a:xfrm>
              <a:off x="6765262" y="3254893"/>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3,1</a:t>
              </a:r>
              <a:endParaRPr b="0" i="0" sz="1700" u="none" cap="none" strike="noStrike">
                <a:solidFill>
                  <a:srgbClr val="000000"/>
                </a:solidFill>
                <a:latin typeface="Arial"/>
                <a:ea typeface="Arial"/>
                <a:cs typeface="Arial"/>
                <a:sym typeface="Arial"/>
              </a:endParaRPr>
            </a:p>
          </p:txBody>
        </p:sp>
        <p:sp>
          <p:nvSpPr>
            <p:cNvPr id="1437" name="Google Shape;1437;p38"/>
            <p:cNvSpPr/>
            <p:nvPr/>
          </p:nvSpPr>
          <p:spPr>
            <a:xfrm>
              <a:off x="7166467" y="3254893"/>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3,2</a:t>
              </a:r>
              <a:endParaRPr b="0" i="0" sz="1700" u="none" cap="none" strike="noStrike">
                <a:solidFill>
                  <a:srgbClr val="000000"/>
                </a:solidFill>
                <a:latin typeface="Arial"/>
                <a:ea typeface="Arial"/>
                <a:cs typeface="Arial"/>
                <a:sym typeface="Arial"/>
              </a:endParaRPr>
            </a:p>
          </p:txBody>
        </p:sp>
        <p:sp>
          <p:nvSpPr>
            <p:cNvPr id="1438" name="Google Shape;1438;p38"/>
            <p:cNvSpPr/>
            <p:nvPr/>
          </p:nvSpPr>
          <p:spPr>
            <a:xfrm>
              <a:off x="7567673" y="3254893"/>
              <a:ext cx="401100" cy="3936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Z</a:t>
              </a:r>
              <a:r>
                <a:rPr b="0" baseline="-25000" i="0" lang="en" sz="900" u="none" cap="none" strike="noStrike">
                  <a:solidFill>
                    <a:srgbClr val="000000"/>
                  </a:solidFill>
                  <a:latin typeface="Arial"/>
                  <a:ea typeface="Arial"/>
                  <a:cs typeface="Arial"/>
                  <a:sym typeface="Arial"/>
                </a:rPr>
                <a:t>3,3</a:t>
              </a:r>
              <a:endParaRPr b="0" i="0" sz="1700" u="none" cap="none" strike="noStrike">
                <a:solidFill>
                  <a:srgbClr val="000000"/>
                </a:solidFill>
                <a:latin typeface="Arial"/>
                <a:ea typeface="Arial"/>
                <a:cs typeface="Arial"/>
                <a:sym typeface="Arial"/>
              </a:endParaRPr>
            </a:p>
          </p:txBody>
        </p:sp>
      </p:grpSp>
      <p:sp>
        <p:nvSpPr>
          <p:cNvPr id="1439" name="Google Shape;1439;p38"/>
          <p:cNvSpPr/>
          <p:nvPr/>
        </p:nvSpPr>
        <p:spPr>
          <a:xfrm>
            <a:off x="3684812" y="3740161"/>
            <a:ext cx="401100" cy="393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440" name="Google Shape;1440;p38"/>
          <p:cNvSpPr/>
          <p:nvPr/>
        </p:nvSpPr>
        <p:spPr>
          <a:xfrm>
            <a:off x="3642949" y="3799611"/>
            <a:ext cx="401100" cy="393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441" name="Google Shape;1441;p38"/>
          <p:cNvSpPr/>
          <p:nvPr/>
        </p:nvSpPr>
        <p:spPr>
          <a:xfrm>
            <a:off x="3574437" y="3869961"/>
            <a:ext cx="401100" cy="393600"/>
          </a:xfrm>
          <a:prstGeom prst="rect">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B</a:t>
            </a:r>
            <a:r>
              <a:rPr b="0" baseline="-25000" i="0" lang="en" sz="700" u="none" cap="none" strike="noStrike">
                <a:solidFill>
                  <a:srgbClr val="000000"/>
                </a:solidFill>
                <a:latin typeface="Arial"/>
                <a:ea typeface="Arial"/>
                <a:cs typeface="Arial"/>
                <a:sym typeface="Arial"/>
              </a:rPr>
              <a:t>B,1,1</a:t>
            </a:r>
            <a:endParaRPr b="0" baseline="-25000" i="0" sz="700" u="none" cap="none" strike="noStrike">
              <a:solidFill>
                <a:srgbClr val="000000"/>
              </a:solidFill>
              <a:latin typeface="Arial"/>
              <a:ea typeface="Arial"/>
              <a:cs typeface="Arial"/>
              <a:sym typeface="Arial"/>
            </a:endParaRPr>
          </a:p>
        </p:txBody>
      </p:sp>
      <p:sp>
        <p:nvSpPr>
          <p:cNvPr id="1442" name="Google Shape;1442;p38"/>
          <p:cNvSpPr txBox="1"/>
          <p:nvPr/>
        </p:nvSpPr>
        <p:spPr>
          <a:xfrm>
            <a:off x="2823100" y="3174087"/>
            <a:ext cx="401100" cy="5388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300"/>
              <a:buFont typeface="Arial"/>
              <a:buNone/>
            </a:pPr>
            <a:r>
              <a:rPr b="1" i="0" lang="en" sz="2300" u="none" cap="none" strike="noStrike">
                <a:solidFill>
                  <a:srgbClr val="000000"/>
                </a:solidFill>
                <a:latin typeface="Courier New"/>
                <a:ea typeface="Courier New"/>
                <a:cs typeface="Courier New"/>
                <a:sym typeface="Courier New"/>
              </a:rPr>
              <a:t>⊗</a:t>
            </a:r>
            <a:endParaRPr b="0" i="0" sz="2300" u="none" cap="none" strike="noStrike">
              <a:solidFill>
                <a:srgbClr val="000000"/>
              </a:solidFill>
              <a:latin typeface="Arial"/>
              <a:ea typeface="Arial"/>
              <a:cs typeface="Arial"/>
              <a:sym typeface="Arial"/>
            </a:endParaRPr>
          </a:p>
        </p:txBody>
      </p:sp>
      <p:sp>
        <p:nvSpPr>
          <p:cNvPr id="1443" name="Google Shape;1443;p38"/>
          <p:cNvSpPr txBox="1"/>
          <p:nvPr/>
        </p:nvSpPr>
        <p:spPr>
          <a:xfrm>
            <a:off x="4551950" y="3172175"/>
            <a:ext cx="577200" cy="477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900"/>
              <a:buFont typeface="Arial"/>
              <a:buNone/>
            </a:pPr>
            <a:r>
              <a:rPr b="1" i="0" lang="en" sz="1900" u="none" cap="none" strike="noStrike">
                <a:solidFill>
                  <a:srgbClr val="000000"/>
                </a:solidFill>
                <a:latin typeface="Courier New"/>
                <a:ea typeface="Courier New"/>
                <a:cs typeface="Courier New"/>
                <a:sym typeface="Courier New"/>
              </a:rPr>
              <a:t>=</a:t>
            </a:r>
            <a:endParaRPr b="0" i="0" sz="1900" u="none" cap="none" strike="noStrike">
              <a:solidFill>
                <a:srgbClr val="000000"/>
              </a:solidFill>
              <a:latin typeface="Arial"/>
              <a:ea typeface="Arial"/>
              <a:cs typeface="Arial"/>
              <a:sym typeface="Arial"/>
            </a:endParaRPr>
          </a:p>
        </p:txBody>
      </p:sp>
      <p:sp>
        <p:nvSpPr>
          <p:cNvPr id="1444" name="Google Shape;1444;p38"/>
          <p:cNvSpPr/>
          <p:nvPr/>
        </p:nvSpPr>
        <p:spPr>
          <a:xfrm>
            <a:off x="6795725" y="3367475"/>
            <a:ext cx="432300" cy="86400"/>
          </a:xfrm>
          <a:prstGeom prst="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38"/>
          <p:cNvSpPr txBox="1"/>
          <p:nvPr/>
        </p:nvSpPr>
        <p:spPr>
          <a:xfrm>
            <a:off x="3059100" y="4508800"/>
            <a:ext cx="17226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Kernel/filter</a:t>
            </a:r>
            <a:endParaRPr b="0" i="0" sz="1400" u="none" cap="none" strike="noStrike">
              <a:solidFill>
                <a:srgbClr val="000000"/>
              </a:solidFill>
              <a:latin typeface="Lato"/>
              <a:ea typeface="Lato"/>
              <a:cs typeface="Lato"/>
              <a:sym typeface="Lato"/>
            </a:endParaRPr>
          </a:p>
        </p:txBody>
      </p:sp>
      <p:sp>
        <p:nvSpPr>
          <p:cNvPr id="1446" name="Google Shape;1446;p38"/>
          <p:cNvSpPr txBox="1"/>
          <p:nvPr/>
        </p:nvSpPr>
        <p:spPr>
          <a:xfrm>
            <a:off x="5031475" y="4508800"/>
            <a:ext cx="17226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3 almost-output maps</a:t>
            </a:r>
            <a:endParaRPr b="0" i="0" sz="1400" u="none" cap="none" strike="noStrike">
              <a:solidFill>
                <a:srgbClr val="000000"/>
              </a:solidFill>
              <a:latin typeface="Lato"/>
              <a:ea typeface="Lato"/>
              <a:cs typeface="Lato"/>
              <a:sym typeface="Lato"/>
            </a:endParaRPr>
          </a:p>
        </p:txBody>
      </p:sp>
      <p:sp>
        <p:nvSpPr>
          <p:cNvPr id="1447" name="Google Shape;1447;p38"/>
          <p:cNvSpPr txBox="1"/>
          <p:nvPr/>
        </p:nvSpPr>
        <p:spPr>
          <a:xfrm>
            <a:off x="7117250" y="4514975"/>
            <a:ext cx="17226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1 output map</a:t>
            </a:r>
            <a:endParaRPr b="0" i="0" sz="1400" u="none" cap="none" strike="noStrike">
              <a:solidFill>
                <a:srgbClr val="000000"/>
              </a:solidFill>
              <a:latin typeface="Lato"/>
              <a:ea typeface="Lato"/>
              <a:cs typeface="Lato"/>
              <a:sym typeface="Lato"/>
            </a:endParaRPr>
          </a:p>
        </p:txBody>
      </p:sp>
      <p:sp>
        <p:nvSpPr>
          <p:cNvPr id="1448" name="Google Shape;1448;p38"/>
          <p:cNvSpPr txBox="1"/>
          <p:nvPr/>
        </p:nvSpPr>
        <p:spPr>
          <a:xfrm>
            <a:off x="6150575" y="2836525"/>
            <a:ext cx="1722600" cy="5079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Lato"/>
                <a:ea typeface="Lato"/>
                <a:cs typeface="Lato"/>
                <a:sym typeface="Lato"/>
              </a:rPr>
              <a:t>Add</a:t>
            </a:r>
            <a:endParaRPr b="0" i="0" sz="700" u="none" cap="none" strike="noStrike">
              <a:solidFill>
                <a:srgbClr val="000000"/>
              </a:solidFill>
              <a:latin typeface="Lato"/>
              <a:ea typeface="Lato"/>
              <a:cs typeface="Lato"/>
              <a:sym typeface="Lato"/>
            </a:endParaRPr>
          </a:p>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Lato"/>
                <a:ea typeface="Lato"/>
                <a:cs typeface="Lato"/>
                <a:sym typeface="Lato"/>
              </a:rPr>
              <a:t> </a:t>
            </a:r>
            <a:r>
              <a:rPr b="1" i="0" lang="en" sz="700" u="none" cap="none" strike="noStrike">
                <a:solidFill>
                  <a:srgbClr val="000000"/>
                </a:solidFill>
                <a:latin typeface="Lato"/>
                <a:ea typeface="Lato"/>
                <a:cs typeface="Lato"/>
                <a:sym typeface="Lato"/>
              </a:rPr>
              <a:t>through</a:t>
            </a:r>
            <a:r>
              <a:rPr b="0" i="0" lang="en" sz="700" u="none" cap="none" strike="noStrike">
                <a:solidFill>
                  <a:srgbClr val="000000"/>
                </a:solidFill>
                <a:latin typeface="Lato"/>
                <a:ea typeface="Lato"/>
                <a:cs typeface="Lato"/>
                <a:sym typeface="Lato"/>
              </a:rPr>
              <a:t> </a:t>
            </a:r>
            <a:endParaRPr b="0" i="0" sz="700" u="none" cap="none" strike="noStrike">
              <a:solidFill>
                <a:srgbClr val="000000"/>
              </a:solidFill>
              <a:latin typeface="Lato"/>
              <a:ea typeface="Lato"/>
              <a:cs typeface="Lato"/>
              <a:sym typeface="Lato"/>
            </a:endParaRPr>
          </a:p>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Lato"/>
                <a:ea typeface="Lato"/>
                <a:cs typeface="Lato"/>
                <a:sym typeface="Lato"/>
              </a:rPr>
              <a:t>channels</a:t>
            </a:r>
            <a:endParaRPr b="0" i="0" sz="700" u="none" cap="none" strike="noStrike">
              <a:solidFill>
                <a:srgbClr val="000000"/>
              </a:solidFill>
              <a:latin typeface="Lato"/>
              <a:ea typeface="Lato"/>
              <a:cs typeface="Lato"/>
              <a:sym typeface="Lato"/>
            </a:endParaRPr>
          </a:p>
        </p:txBody>
      </p:sp>
      <p:grpSp>
        <p:nvGrpSpPr>
          <p:cNvPr id="1449" name="Google Shape;1449;p38"/>
          <p:cNvGrpSpPr/>
          <p:nvPr/>
        </p:nvGrpSpPr>
        <p:grpSpPr>
          <a:xfrm>
            <a:off x="972125" y="2515475"/>
            <a:ext cx="1555920" cy="1577700"/>
            <a:chOff x="1922175" y="2507250"/>
            <a:chExt cx="1555920" cy="1577700"/>
          </a:xfrm>
        </p:grpSpPr>
        <p:sp>
          <p:nvSpPr>
            <p:cNvPr id="1450" name="Google Shape;1450;p38"/>
            <p:cNvSpPr/>
            <p:nvPr/>
          </p:nvSpPr>
          <p:spPr>
            <a:xfrm>
              <a:off x="1922175"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38"/>
            <p:cNvSpPr/>
            <p:nvPr/>
          </p:nvSpPr>
          <p:spPr>
            <a:xfrm>
              <a:off x="2233380"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38"/>
            <p:cNvSpPr/>
            <p:nvPr/>
          </p:nvSpPr>
          <p:spPr>
            <a:xfrm>
              <a:off x="2544585"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38"/>
            <p:cNvSpPr/>
            <p:nvPr/>
          </p:nvSpPr>
          <p:spPr>
            <a:xfrm>
              <a:off x="2855790"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38"/>
            <p:cNvSpPr/>
            <p:nvPr/>
          </p:nvSpPr>
          <p:spPr>
            <a:xfrm>
              <a:off x="3166995"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38"/>
            <p:cNvSpPr/>
            <p:nvPr/>
          </p:nvSpPr>
          <p:spPr>
            <a:xfrm>
              <a:off x="1922175"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38"/>
            <p:cNvSpPr/>
            <p:nvPr/>
          </p:nvSpPr>
          <p:spPr>
            <a:xfrm>
              <a:off x="2233380"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38"/>
            <p:cNvSpPr/>
            <p:nvPr/>
          </p:nvSpPr>
          <p:spPr>
            <a:xfrm>
              <a:off x="2544585"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38"/>
            <p:cNvSpPr/>
            <p:nvPr/>
          </p:nvSpPr>
          <p:spPr>
            <a:xfrm>
              <a:off x="2855790"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38"/>
            <p:cNvSpPr/>
            <p:nvPr/>
          </p:nvSpPr>
          <p:spPr>
            <a:xfrm>
              <a:off x="3166995"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38"/>
            <p:cNvSpPr/>
            <p:nvPr/>
          </p:nvSpPr>
          <p:spPr>
            <a:xfrm>
              <a:off x="1922175"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38"/>
            <p:cNvSpPr/>
            <p:nvPr/>
          </p:nvSpPr>
          <p:spPr>
            <a:xfrm>
              <a:off x="2233380"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38"/>
            <p:cNvSpPr/>
            <p:nvPr/>
          </p:nvSpPr>
          <p:spPr>
            <a:xfrm>
              <a:off x="2544585"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38"/>
            <p:cNvSpPr/>
            <p:nvPr/>
          </p:nvSpPr>
          <p:spPr>
            <a:xfrm>
              <a:off x="2855790"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38"/>
            <p:cNvSpPr/>
            <p:nvPr/>
          </p:nvSpPr>
          <p:spPr>
            <a:xfrm>
              <a:off x="3166995"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38"/>
            <p:cNvSpPr/>
            <p:nvPr/>
          </p:nvSpPr>
          <p:spPr>
            <a:xfrm>
              <a:off x="1922175"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38"/>
            <p:cNvSpPr/>
            <p:nvPr/>
          </p:nvSpPr>
          <p:spPr>
            <a:xfrm>
              <a:off x="2233380"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38"/>
            <p:cNvSpPr/>
            <p:nvPr/>
          </p:nvSpPr>
          <p:spPr>
            <a:xfrm>
              <a:off x="2544585"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38"/>
            <p:cNvSpPr/>
            <p:nvPr/>
          </p:nvSpPr>
          <p:spPr>
            <a:xfrm>
              <a:off x="2855790"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38"/>
            <p:cNvSpPr/>
            <p:nvPr/>
          </p:nvSpPr>
          <p:spPr>
            <a:xfrm>
              <a:off x="3166995"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38"/>
            <p:cNvSpPr/>
            <p:nvPr/>
          </p:nvSpPr>
          <p:spPr>
            <a:xfrm>
              <a:off x="1922175"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38"/>
            <p:cNvSpPr/>
            <p:nvPr/>
          </p:nvSpPr>
          <p:spPr>
            <a:xfrm>
              <a:off x="2233380"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38"/>
            <p:cNvSpPr/>
            <p:nvPr/>
          </p:nvSpPr>
          <p:spPr>
            <a:xfrm>
              <a:off x="2544585"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38"/>
            <p:cNvSpPr/>
            <p:nvPr/>
          </p:nvSpPr>
          <p:spPr>
            <a:xfrm>
              <a:off x="2855790"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38"/>
            <p:cNvSpPr/>
            <p:nvPr/>
          </p:nvSpPr>
          <p:spPr>
            <a:xfrm>
              <a:off x="3166995"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5" name="Google Shape;1475;p38"/>
          <p:cNvGrpSpPr/>
          <p:nvPr/>
        </p:nvGrpSpPr>
        <p:grpSpPr>
          <a:xfrm>
            <a:off x="871515" y="2621128"/>
            <a:ext cx="1555920" cy="1577700"/>
            <a:chOff x="850775" y="2621825"/>
            <a:chExt cx="1555920" cy="1577700"/>
          </a:xfrm>
        </p:grpSpPr>
        <p:sp>
          <p:nvSpPr>
            <p:cNvPr id="1476" name="Google Shape;1476;p38"/>
            <p:cNvSpPr/>
            <p:nvPr/>
          </p:nvSpPr>
          <p:spPr>
            <a:xfrm>
              <a:off x="850775" y="26218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38"/>
            <p:cNvSpPr/>
            <p:nvPr/>
          </p:nvSpPr>
          <p:spPr>
            <a:xfrm>
              <a:off x="1161980" y="26218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38"/>
            <p:cNvSpPr/>
            <p:nvPr/>
          </p:nvSpPr>
          <p:spPr>
            <a:xfrm>
              <a:off x="1473185" y="26218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38"/>
            <p:cNvSpPr/>
            <p:nvPr/>
          </p:nvSpPr>
          <p:spPr>
            <a:xfrm>
              <a:off x="1784390" y="26218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38"/>
            <p:cNvSpPr/>
            <p:nvPr/>
          </p:nvSpPr>
          <p:spPr>
            <a:xfrm>
              <a:off x="2095595" y="26218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38"/>
            <p:cNvSpPr/>
            <p:nvPr/>
          </p:nvSpPr>
          <p:spPr>
            <a:xfrm>
              <a:off x="850775" y="29373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38"/>
            <p:cNvSpPr/>
            <p:nvPr/>
          </p:nvSpPr>
          <p:spPr>
            <a:xfrm>
              <a:off x="1161980" y="29373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38"/>
            <p:cNvSpPr/>
            <p:nvPr/>
          </p:nvSpPr>
          <p:spPr>
            <a:xfrm>
              <a:off x="1473185" y="29373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38"/>
            <p:cNvSpPr/>
            <p:nvPr/>
          </p:nvSpPr>
          <p:spPr>
            <a:xfrm>
              <a:off x="1784390" y="29373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38"/>
            <p:cNvSpPr/>
            <p:nvPr/>
          </p:nvSpPr>
          <p:spPr>
            <a:xfrm>
              <a:off x="2095595" y="29373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38"/>
            <p:cNvSpPr/>
            <p:nvPr/>
          </p:nvSpPr>
          <p:spPr>
            <a:xfrm>
              <a:off x="850775" y="32528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38"/>
            <p:cNvSpPr/>
            <p:nvPr/>
          </p:nvSpPr>
          <p:spPr>
            <a:xfrm>
              <a:off x="1161980" y="32528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38"/>
            <p:cNvSpPr/>
            <p:nvPr/>
          </p:nvSpPr>
          <p:spPr>
            <a:xfrm>
              <a:off x="1473185" y="32528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38"/>
            <p:cNvSpPr/>
            <p:nvPr/>
          </p:nvSpPr>
          <p:spPr>
            <a:xfrm>
              <a:off x="1784390" y="32528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38"/>
            <p:cNvSpPr/>
            <p:nvPr/>
          </p:nvSpPr>
          <p:spPr>
            <a:xfrm>
              <a:off x="2095595" y="32528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38"/>
            <p:cNvSpPr/>
            <p:nvPr/>
          </p:nvSpPr>
          <p:spPr>
            <a:xfrm>
              <a:off x="850775" y="35684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38"/>
            <p:cNvSpPr/>
            <p:nvPr/>
          </p:nvSpPr>
          <p:spPr>
            <a:xfrm>
              <a:off x="1161980" y="35684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38"/>
            <p:cNvSpPr/>
            <p:nvPr/>
          </p:nvSpPr>
          <p:spPr>
            <a:xfrm>
              <a:off x="1473185" y="35684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38"/>
            <p:cNvSpPr/>
            <p:nvPr/>
          </p:nvSpPr>
          <p:spPr>
            <a:xfrm>
              <a:off x="1784390" y="35684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38"/>
            <p:cNvSpPr/>
            <p:nvPr/>
          </p:nvSpPr>
          <p:spPr>
            <a:xfrm>
              <a:off x="2095595" y="35684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38"/>
            <p:cNvSpPr/>
            <p:nvPr/>
          </p:nvSpPr>
          <p:spPr>
            <a:xfrm>
              <a:off x="850775" y="38839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38"/>
            <p:cNvSpPr/>
            <p:nvPr/>
          </p:nvSpPr>
          <p:spPr>
            <a:xfrm>
              <a:off x="1161980" y="38839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38"/>
            <p:cNvSpPr/>
            <p:nvPr/>
          </p:nvSpPr>
          <p:spPr>
            <a:xfrm>
              <a:off x="1473185" y="38839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38"/>
            <p:cNvSpPr/>
            <p:nvPr/>
          </p:nvSpPr>
          <p:spPr>
            <a:xfrm>
              <a:off x="1784390" y="38839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38"/>
            <p:cNvSpPr/>
            <p:nvPr/>
          </p:nvSpPr>
          <p:spPr>
            <a:xfrm>
              <a:off x="2095595" y="38839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1" name="Google Shape;1501;p38"/>
          <p:cNvGrpSpPr/>
          <p:nvPr/>
        </p:nvGrpSpPr>
        <p:grpSpPr>
          <a:xfrm>
            <a:off x="753973" y="2730488"/>
            <a:ext cx="1555920" cy="1577700"/>
            <a:chOff x="729450" y="2733825"/>
            <a:chExt cx="1555920" cy="1577700"/>
          </a:xfrm>
        </p:grpSpPr>
        <p:sp>
          <p:nvSpPr>
            <p:cNvPr id="1502" name="Google Shape;1502;p38"/>
            <p:cNvSpPr/>
            <p:nvPr/>
          </p:nvSpPr>
          <p:spPr>
            <a:xfrm>
              <a:off x="729450" y="27338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38"/>
            <p:cNvSpPr/>
            <p:nvPr/>
          </p:nvSpPr>
          <p:spPr>
            <a:xfrm>
              <a:off x="1040655" y="27338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38"/>
            <p:cNvSpPr/>
            <p:nvPr/>
          </p:nvSpPr>
          <p:spPr>
            <a:xfrm>
              <a:off x="1351860" y="27338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38"/>
            <p:cNvSpPr/>
            <p:nvPr/>
          </p:nvSpPr>
          <p:spPr>
            <a:xfrm>
              <a:off x="1663065" y="27338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38"/>
            <p:cNvSpPr/>
            <p:nvPr/>
          </p:nvSpPr>
          <p:spPr>
            <a:xfrm>
              <a:off x="1974270" y="27338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38"/>
            <p:cNvSpPr/>
            <p:nvPr/>
          </p:nvSpPr>
          <p:spPr>
            <a:xfrm>
              <a:off x="729450" y="30493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38"/>
            <p:cNvSpPr/>
            <p:nvPr/>
          </p:nvSpPr>
          <p:spPr>
            <a:xfrm>
              <a:off x="1040655" y="30493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38"/>
            <p:cNvSpPr/>
            <p:nvPr/>
          </p:nvSpPr>
          <p:spPr>
            <a:xfrm>
              <a:off x="1351860" y="30493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38"/>
            <p:cNvSpPr/>
            <p:nvPr/>
          </p:nvSpPr>
          <p:spPr>
            <a:xfrm>
              <a:off x="1663065" y="30493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38"/>
            <p:cNvSpPr/>
            <p:nvPr/>
          </p:nvSpPr>
          <p:spPr>
            <a:xfrm>
              <a:off x="1974270" y="30493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38"/>
            <p:cNvSpPr/>
            <p:nvPr/>
          </p:nvSpPr>
          <p:spPr>
            <a:xfrm>
              <a:off x="729450" y="33648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38"/>
            <p:cNvSpPr/>
            <p:nvPr/>
          </p:nvSpPr>
          <p:spPr>
            <a:xfrm>
              <a:off x="1040655" y="33648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38"/>
            <p:cNvSpPr/>
            <p:nvPr/>
          </p:nvSpPr>
          <p:spPr>
            <a:xfrm>
              <a:off x="1351860" y="33648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38"/>
            <p:cNvSpPr/>
            <p:nvPr/>
          </p:nvSpPr>
          <p:spPr>
            <a:xfrm>
              <a:off x="1663065" y="33648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38"/>
            <p:cNvSpPr/>
            <p:nvPr/>
          </p:nvSpPr>
          <p:spPr>
            <a:xfrm>
              <a:off x="1974270" y="33648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38"/>
            <p:cNvSpPr/>
            <p:nvPr/>
          </p:nvSpPr>
          <p:spPr>
            <a:xfrm>
              <a:off x="729450" y="36804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38"/>
            <p:cNvSpPr/>
            <p:nvPr/>
          </p:nvSpPr>
          <p:spPr>
            <a:xfrm>
              <a:off x="1040655" y="36804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38"/>
            <p:cNvSpPr/>
            <p:nvPr/>
          </p:nvSpPr>
          <p:spPr>
            <a:xfrm>
              <a:off x="1351860" y="36804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38"/>
            <p:cNvSpPr/>
            <p:nvPr/>
          </p:nvSpPr>
          <p:spPr>
            <a:xfrm>
              <a:off x="1663065" y="36804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38"/>
            <p:cNvSpPr/>
            <p:nvPr/>
          </p:nvSpPr>
          <p:spPr>
            <a:xfrm>
              <a:off x="1974270" y="36804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38"/>
            <p:cNvSpPr/>
            <p:nvPr/>
          </p:nvSpPr>
          <p:spPr>
            <a:xfrm>
              <a:off x="729450" y="39959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38"/>
            <p:cNvSpPr/>
            <p:nvPr/>
          </p:nvSpPr>
          <p:spPr>
            <a:xfrm>
              <a:off x="1040655" y="39959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38"/>
            <p:cNvSpPr/>
            <p:nvPr/>
          </p:nvSpPr>
          <p:spPr>
            <a:xfrm>
              <a:off x="1351860" y="39959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38"/>
            <p:cNvSpPr/>
            <p:nvPr/>
          </p:nvSpPr>
          <p:spPr>
            <a:xfrm>
              <a:off x="1663065" y="39959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38"/>
            <p:cNvSpPr/>
            <p:nvPr/>
          </p:nvSpPr>
          <p:spPr>
            <a:xfrm>
              <a:off x="1974270" y="39959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27" name="Google Shape;1527;p38"/>
          <p:cNvSpPr txBox="1"/>
          <p:nvPr/>
        </p:nvSpPr>
        <p:spPr>
          <a:xfrm>
            <a:off x="767425" y="4514975"/>
            <a:ext cx="17226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3 channel input</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1" name="Shape 1531"/>
        <p:cNvGrpSpPr/>
        <p:nvPr/>
      </p:nvGrpSpPr>
      <p:grpSpPr>
        <a:xfrm>
          <a:off x="0" y="0"/>
          <a:ext cx="0" cy="0"/>
          <a:chOff x="0" y="0"/>
          <a:chExt cx="0" cy="0"/>
        </a:xfrm>
      </p:grpSpPr>
      <p:sp>
        <p:nvSpPr>
          <p:cNvPr id="1532" name="Google Shape;1532;p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2 Filters with 3-channel input</a:t>
            </a:r>
            <a:endParaRPr/>
          </a:p>
        </p:txBody>
      </p:sp>
      <p:grpSp>
        <p:nvGrpSpPr>
          <p:cNvPr id="1533" name="Google Shape;1533;p39"/>
          <p:cNvGrpSpPr/>
          <p:nvPr/>
        </p:nvGrpSpPr>
        <p:grpSpPr>
          <a:xfrm>
            <a:off x="972125" y="2515475"/>
            <a:ext cx="1555920" cy="1577700"/>
            <a:chOff x="1922175" y="2507250"/>
            <a:chExt cx="1555920" cy="1577700"/>
          </a:xfrm>
        </p:grpSpPr>
        <p:sp>
          <p:nvSpPr>
            <p:cNvPr id="1534" name="Google Shape;1534;p39"/>
            <p:cNvSpPr/>
            <p:nvPr/>
          </p:nvSpPr>
          <p:spPr>
            <a:xfrm>
              <a:off x="1922175"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39"/>
            <p:cNvSpPr/>
            <p:nvPr/>
          </p:nvSpPr>
          <p:spPr>
            <a:xfrm>
              <a:off x="2233380"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39"/>
            <p:cNvSpPr/>
            <p:nvPr/>
          </p:nvSpPr>
          <p:spPr>
            <a:xfrm>
              <a:off x="2544585"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39"/>
            <p:cNvSpPr/>
            <p:nvPr/>
          </p:nvSpPr>
          <p:spPr>
            <a:xfrm>
              <a:off x="2855790"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39"/>
            <p:cNvSpPr/>
            <p:nvPr/>
          </p:nvSpPr>
          <p:spPr>
            <a:xfrm>
              <a:off x="3166995" y="25072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39"/>
            <p:cNvSpPr/>
            <p:nvPr/>
          </p:nvSpPr>
          <p:spPr>
            <a:xfrm>
              <a:off x="1922175"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39"/>
            <p:cNvSpPr/>
            <p:nvPr/>
          </p:nvSpPr>
          <p:spPr>
            <a:xfrm>
              <a:off x="2233380"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39"/>
            <p:cNvSpPr/>
            <p:nvPr/>
          </p:nvSpPr>
          <p:spPr>
            <a:xfrm>
              <a:off x="2544585"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39"/>
            <p:cNvSpPr/>
            <p:nvPr/>
          </p:nvSpPr>
          <p:spPr>
            <a:xfrm>
              <a:off x="2855790"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39"/>
            <p:cNvSpPr/>
            <p:nvPr/>
          </p:nvSpPr>
          <p:spPr>
            <a:xfrm>
              <a:off x="3166995" y="282277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39"/>
            <p:cNvSpPr/>
            <p:nvPr/>
          </p:nvSpPr>
          <p:spPr>
            <a:xfrm>
              <a:off x="1922175"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39"/>
            <p:cNvSpPr/>
            <p:nvPr/>
          </p:nvSpPr>
          <p:spPr>
            <a:xfrm>
              <a:off x="2233380"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39"/>
            <p:cNvSpPr/>
            <p:nvPr/>
          </p:nvSpPr>
          <p:spPr>
            <a:xfrm>
              <a:off x="2544585"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39"/>
            <p:cNvSpPr/>
            <p:nvPr/>
          </p:nvSpPr>
          <p:spPr>
            <a:xfrm>
              <a:off x="2855790"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39"/>
            <p:cNvSpPr/>
            <p:nvPr/>
          </p:nvSpPr>
          <p:spPr>
            <a:xfrm>
              <a:off x="3166995" y="313830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39"/>
            <p:cNvSpPr/>
            <p:nvPr/>
          </p:nvSpPr>
          <p:spPr>
            <a:xfrm>
              <a:off x="1922175"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39"/>
            <p:cNvSpPr/>
            <p:nvPr/>
          </p:nvSpPr>
          <p:spPr>
            <a:xfrm>
              <a:off x="2233380"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39"/>
            <p:cNvSpPr/>
            <p:nvPr/>
          </p:nvSpPr>
          <p:spPr>
            <a:xfrm>
              <a:off x="2544585"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39"/>
            <p:cNvSpPr/>
            <p:nvPr/>
          </p:nvSpPr>
          <p:spPr>
            <a:xfrm>
              <a:off x="2855790"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39"/>
            <p:cNvSpPr/>
            <p:nvPr/>
          </p:nvSpPr>
          <p:spPr>
            <a:xfrm>
              <a:off x="3166995" y="3453825"/>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39"/>
            <p:cNvSpPr/>
            <p:nvPr/>
          </p:nvSpPr>
          <p:spPr>
            <a:xfrm>
              <a:off x="1922175"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39"/>
            <p:cNvSpPr/>
            <p:nvPr/>
          </p:nvSpPr>
          <p:spPr>
            <a:xfrm>
              <a:off x="2233380"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39"/>
            <p:cNvSpPr/>
            <p:nvPr/>
          </p:nvSpPr>
          <p:spPr>
            <a:xfrm>
              <a:off x="2544585"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39"/>
            <p:cNvSpPr/>
            <p:nvPr/>
          </p:nvSpPr>
          <p:spPr>
            <a:xfrm>
              <a:off x="2855790"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39"/>
            <p:cNvSpPr/>
            <p:nvPr/>
          </p:nvSpPr>
          <p:spPr>
            <a:xfrm>
              <a:off x="3166995" y="3769350"/>
              <a:ext cx="311100" cy="315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9" name="Google Shape;1559;p39"/>
          <p:cNvGrpSpPr/>
          <p:nvPr/>
        </p:nvGrpSpPr>
        <p:grpSpPr>
          <a:xfrm>
            <a:off x="871515" y="2621128"/>
            <a:ext cx="1555920" cy="1577700"/>
            <a:chOff x="850775" y="2621825"/>
            <a:chExt cx="1555920" cy="1577700"/>
          </a:xfrm>
        </p:grpSpPr>
        <p:sp>
          <p:nvSpPr>
            <p:cNvPr id="1560" name="Google Shape;1560;p39"/>
            <p:cNvSpPr/>
            <p:nvPr/>
          </p:nvSpPr>
          <p:spPr>
            <a:xfrm>
              <a:off x="850775" y="26218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39"/>
            <p:cNvSpPr/>
            <p:nvPr/>
          </p:nvSpPr>
          <p:spPr>
            <a:xfrm>
              <a:off x="1161980" y="26218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39"/>
            <p:cNvSpPr/>
            <p:nvPr/>
          </p:nvSpPr>
          <p:spPr>
            <a:xfrm>
              <a:off x="1473185" y="26218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39"/>
            <p:cNvSpPr/>
            <p:nvPr/>
          </p:nvSpPr>
          <p:spPr>
            <a:xfrm>
              <a:off x="1784390" y="26218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39"/>
            <p:cNvSpPr/>
            <p:nvPr/>
          </p:nvSpPr>
          <p:spPr>
            <a:xfrm>
              <a:off x="2095595" y="26218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39"/>
            <p:cNvSpPr/>
            <p:nvPr/>
          </p:nvSpPr>
          <p:spPr>
            <a:xfrm>
              <a:off x="850775" y="29373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39"/>
            <p:cNvSpPr/>
            <p:nvPr/>
          </p:nvSpPr>
          <p:spPr>
            <a:xfrm>
              <a:off x="1161980" y="29373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39"/>
            <p:cNvSpPr/>
            <p:nvPr/>
          </p:nvSpPr>
          <p:spPr>
            <a:xfrm>
              <a:off x="1473185" y="29373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39"/>
            <p:cNvSpPr/>
            <p:nvPr/>
          </p:nvSpPr>
          <p:spPr>
            <a:xfrm>
              <a:off x="1784390" y="29373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39"/>
            <p:cNvSpPr/>
            <p:nvPr/>
          </p:nvSpPr>
          <p:spPr>
            <a:xfrm>
              <a:off x="2095595" y="293735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39"/>
            <p:cNvSpPr/>
            <p:nvPr/>
          </p:nvSpPr>
          <p:spPr>
            <a:xfrm>
              <a:off x="850775" y="32528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39"/>
            <p:cNvSpPr/>
            <p:nvPr/>
          </p:nvSpPr>
          <p:spPr>
            <a:xfrm>
              <a:off x="1161980" y="32528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39"/>
            <p:cNvSpPr/>
            <p:nvPr/>
          </p:nvSpPr>
          <p:spPr>
            <a:xfrm>
              <a:off x="1473185" y="32528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39"/>
            <p:cNvSpPr/>
            <p:nvPr/>
          </p:nvSpPr>
          <p:spPr>
            <a:xfrm>
              <a:off x="1784390" y="32528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39"/>
            <p:cNvSpPr/>
            <p:nvPr/>
          </p:nvSpPr>
          <p:spPr>
            <a:xfrm>
              <a:off x="2095595" y="325287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39"/>
            <p:cNvSpPr/>
            <p:nvPr/>
          </p:nvSpPr>
          <p:spPr>
            <a:xfrm>
              <a:off x="850775" y="35684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39"/>
            <p:cNvSpPr/>
            <p:nvPr/>
          </p:nvSpPr>
          <p:spPr>
            <a:xfrm>
              <a:off x="1161980" y="35684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39"/>
            <p:cNvSpPr/>
            <p:nvPr/>
          </p:nvSpPr>
          <p:spPr>
            <a:xfrm>
              <a:off x="1473185" y="35684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39"/>
            <p:cNvSpPr/>
            <p:nvPr/>
          </p:nvSpPr>
          <p:spPr>
            <a:xfrm>
              <a:off x="1784390" y="35684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39"/>
            <p:cNvSpPr/>
            <p:nvPr/>
          </p:nvSpPr>
          <p:spPr>
            <a:xfrm>
              <a:off x="2095595" y="3568400"/>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39"/>
            <p:cNvSpPr/>
            <p:nvPr/>
          </p:nvSpPr>
          <p:spPr>
            <a:xfrm>
              <a:off x="850775" y="38839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39"/>
            <p:cNvSpPr/>
            <p:nvPr/>
          </p:nvSpPr>
          <p:spPr>
            <a:xfrm>
              <a:off x="1161980" y="38839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39"/>
            <p:cNvSpPr/>
            <p:nvPr/>
          </p:nvSpPr>
          <p:spPr>
            <a:xfrm>
              <a:off x="1473185" y="38839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39"/>
            <p:cNvSpPr/>
            <p:nvPr/>
          </p:nvSpPr>
          <p:spPr>
            <a:xfrm>
              <a:off x="1784390" y="38839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39"/>
            <p:cNvSpPr/>
            <p:nvPr/>
          </p:nvSpPr>
          <p:spPr>
            <a:xfrm>
              <a:off x="2095595" y="3883925"/>
              <a:ext cx="311100" cy="315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5" name="Google Shape;1585;p39"/>
          <p:cNvGrpSpPr/>
          <p:nvPr/>
        </p:nvGrpSpPr>
        <p:grpSpPr>
          <a:xfrm>
            <a:off x="753973" y="2730488"/>
            <a:ext cx="1555920" cy="1577700"/>
            <a:chOff x="729450" y="2733825"/>
            <a:chExt cx="1555920" cy="1577700"/>
          </a:xfrm>
        </p:grpSpPr>
        <p:sp>
          <p:nvSpPr>
            <p:cNvPr id="1586" name="Google Shape;1586;p39"/>
            <p:cNvSpPr/>
            <p:nvPr/>
          </p:nvSpPr>
          <p:spPr>
            <a:xfrm>
              <a:off x="729450" y="27338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39"/>
            <p:cNvSpPr/>
            <p:nvPr/>
          </p:nvSpPr>
          <p:spPr>
            <a:xfrm>
              <a:off x="1040655" y="27338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39"/>
            <p:cNvSpPr/>
            <p:nvPr/>
          </p:nvSpPr>
          <p:spPr>
            <a:xfrm>
              <a:off x="1351860" y="27338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39"/>
            <p:cNvSpPr/>
            <p:nvPr/>
          </p:nvSpPr>
          <p:spPr>
            <a:xfrm>
              <a:off x="1663065" y="27338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39"/>
            <p:cNvSpPr/>
            <p:nvPr/>
          </p:nvSpPr>
          <p:spPr>
            <a:xfrm>
              <a:off x="1974270" y="27338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39"/>
            <p:cNvSpPr/>
            <p:nvPr/>
          </p:nvSpPr>
          <p:spPr>
            <a:xfrm>
              <a:off x="729450" y="30493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39"/>
            <p:cNvSpPr/>
            <p:nvPr/>
          </p:nvSpPr>
          <p:spPr>
            <a:xfrm>
              <a:off x="1040655" y="30493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39"/>
            <p:cNvSpPr/>
            <p:nvPr/>
          </p:nvSpPr>
          <p:spPr>
            <a:xfrm>
              <a:off x="1351860" y="30493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39"/>
            <p:cNvSpPr/>
            <p:nvPr/>
          </p:nvSpPr>
          <p:spPr>
            <a:xfrm>
              <a:off x="1663065" y="30493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39"/>
            <p:cNvSpPr/>
            <p:nvPr/>
          </p:nvSpPr>
          <p:spPr>
            <a:xfrm>
              <a:off x="1974270" y="304935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39"/>
            <p:cNvSpPr/>
            <p:nvPr/>
          </p:nvSpPr>
          <p:spPr>
            <a:xfrm>
              <a:off x="729450" y="33648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39"/>
            <p:cNvSpPr/>
            <p:nvPr/>
          </p:nvSpPr>
          <p:spPr>
            <a:xfrm>
              <a:off x="1040655" y="33648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39"/>
            <p:cNvSpPr/>
            <p:nvPr/>
          </p:nvSpPr>
          <p:spPr>
            <a:xfrm>
              <a:off x="1351860" y="33648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39"/>
            <p:cNvSpPr/>
            <p:nvPr/>
          </p:nvSpPr>
          <p:spPr>
            <a:xfrm>
              <a:off x="1663065" y="33648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39"/>
            <p:cNvSpPr/>
            <p:nvPr/>
          </p:nvSpPr>
          <p:spPr>
            <a:xfrm>
              <a:off x="1974270" y="336487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39"/>
            <p:cNvSpPr/>
            <p:nvPr/>
          </p:nvSpPr>
          <p:spPr>
            <a:xfrm>
              <a:off x="729450" y="36804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39"/>
            <p:cNvSpPr/>
            <p:nvPr/>
          </p:nvSpPr>
          <p:spPr>
            <a:xfrm>
              <a:off x="1040655" y="36804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39"/>
            <p:cNvSpPr/>
            <p:nvPr/>
          </p:nvSpPr>
          <p:spPr>
            <a:xfrm>
              <a:off x="1351860" y="36804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39"/>
            <p:cNvSpPr/>
            <p:nvPr/>
          </p:nvSpPr>
          <p:spPr>
            <a:xfrm>
              <a:off x="1663065" y="36804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39"/>
            <p:cNvSpPr/>
            <p:nvPr/>
          </p:nvSpPr>
          <p:spPr>
            <a:xfrm>
              <a:off x="1974270" y="3680400"/>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39"/>
            <p:cNvSpPr/>
            <p:nvPr/>
          </p:nvSpPr>
          <p:spPr>
            <a:xfrm>
              <a:off x="729450" y="39959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39"/>
            <p:cNvSpPr/>
            <p:nvPr/>
          </p:nvSpPr>
          <p:spPr>
            <a:xfrm>
              <a:off x="1040655" y="39959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39"/>
            <p:cNvSpPr/>
            <p:nvPr/>
          </p:nvSpPr>
          <p:spPr>
            <a:xfrm>
              <a:off x="1351860" y="39959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39"/>
            <p:cNvSpPr/>
            <p:nvPr/>
          </p:nvSpPr>
          <p:spPr>
            <a:xfrm>
              <a:off x="1663065" y="39959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39"/>
            <p:cNvSpPr/>
            <p:nvPr/>
          </p:nvSpPr>
          <p:spPr>
            <a:xfrm>
              <a:off x="1974270" y="3995925"/>
              <a:ext cx="311100" cy="315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1" name="Google Shape;1611;p39"/>
          <p:cNvGrpSpPr/>
          <p:nvPr/>
        </p:nvGrpSpPr>
        <p:grpSpPr>
          <a:xfrm>
            <a:off x="3745049" y="2172249"/>
            <a:ext cx="802305" cy="787028"/>
            <a:chOff x="3352962" y="2571761"/>
            <a:chExt cx="802305" cy="787028"/>
          </a:xfrm>
        </p:grpSpPr>
        <p:sp>
          <p:nvSpPr>
            <p:cNvPr id="1612" name="Google Shape;1612;p39"/>
            <p:cNvSpPr/>
            <p:nvPr/>
          </p:nvSpPr>
          <p:spPr>
            <a:xfrm>
              <a:off x="3352962" y="2571761"/>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613" name="Google Shape;1613;p39"/>
            <p:cNvSpPr/>
            <p:nvPr/>
          </p:nvSpPr>
          <p:spPr>
            <a:xfrm>
              <a:off x="3754167" y="2571761"/>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614" name="Google Shape;1614;p39"/>
            <p:cNvSpPr/>
            <p:nvPr/>
          </p:nvSpPr>
          <p:spPr>
            <a:xfrm>
              <a:off x="3352962" y="2965189"/>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615" name="Google Shape;1615;p39"/>
            <p:cNvSpPr/>
            <p:nvPr/>
          </p:nvSpPr>
          <p:spPr>
            <a:xfrm>
              <a:off x="3754167" y="2965189"/>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grpSp>
        <p:nvGrpSpPr>
          <p:cNvPr id="1616" name="Google Shape;1616;p39"/>
          <p:cNvGrpSpPr/>
          <p:nvPr/>
        </p:nvGrpSpPr>
        <p:grpSpPr>
          <a:xfrm>
            <a:off x="3676549" y="2235212"/>
            <a:ext cx="802305" cy="787028"/>
            <a:chOff x="3352962" y="2571761"/>
            <a:chExt cx="802305" cy="787028"/>
          </a:xfrm>
        </p:grpSpPr>
        <p:sp>
          <p:nvSpPr>
            <p:cNvPr id="1617" name="Google Shape;1617;p39"/>
            <p:cNvSpPr/>
            <p:nvPr/>
          </p:nvSpPr>
          <p:spPr>
            <a:xfrm>
              <a:off x="3352962" y="2571761"/>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618" name="Google Shape;1618;p39"/>
            <p:cNvSpPr/>
            <p:nvPr/>
          </p:nvSpPr>
          <p:spPr>
            <a:xfrm>
              <a:off x="3754167" y="2571761"/>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619" name="Google Shape;1619;p39"/>
            <p:cNvSpPr/>
            <p:nvPr/>
          </p:nvSpPr>
          <p:spPr>
            <a:xfrm>
              <a:off x="3352962" y="2965189"/>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620" name="Google Shape;1620;p39"/>
            <p:cNvSpPr/>
            <p:nvPr/>
          </p:nvSpPr>
          <p:spPr>
            <a:xfrm>
              <a:off x="3754167" y="2965189"/>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grpSp>
        <p:nvGrpSpPr>
          <p:cNvPr id="1621" name="Google Shape;1621;p39"/>
          <p:cNvGrpSpPr/>
          <p:nvPr/>
        </p:nvGrpSpPr>
        <p:grpSpPr>
          <a:xfrm>
            <a:off x="3586299" y="2311412"/>
            <a:ext cx="802305" cy="787028"/>
            <a:chOff x="3352962" y="2571761"/>
            <a:chExt cx="802305" cy="787028"/>
          </a:xfrm>
        </p:grpSpPr>
        <p:sp>
          <p:nvSpPr>
            <p:cNvPr id="1622" name="Google Shape;1622;p39"/>
            <p:cNvSpPr/>
            <p:nvPr/>
          </p:nvSpPr>
          <p:spPr>
            <a:xfrm>
              <a:off x="3352962" y="2571761"/>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1,B,1,1</a:t>
              </a:r>
              <a:endParaRPr b="0" baseline="-25000" i="0" sz="400" u="none" cap="none" strike="noStrike">
                <a:solidFill>
                  <a:srgbClr val="000000"/>
                </a:solidFill>
                <a:latin typeface="Arial"/>
                <a:ea typeface="Arial"/>
                <a:cs typeface="Arial"/>
                <a:sym typeface="Arial"/>
              </a:endParaRPr>
            </a:p>
          </p:txBody>
        </p:sp>
        <p:sp>
          <p:nvSpPr>
            <p:cNvPr id="1623" name="Google Shape;1623;p39"/>
            <p:cNvSpPr/>
            <p:nvPr/>
          </p:nvSpPr>
          <p:spPr>
            <a:xfrm>
              <a:off x="3754167" y="2571761"/>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1,B,1,2</a:t>
              </a:r>
              <a:endParaRPr b="0" i="0" sz="600" u="none" cap="none" strike="noStrike">
                <a:solidFill>
                  <a:srgbClr val="000000"/>
                </a:solidFill>
                <a:latin typeface="Arial"/>
                <a:ea typeface="Arial"/>
                <a:cs typeface="Arial"/>
                <a:sym typeface="Arial"/>
              </a:endParaRPr>
            </a:p>
          </p:txBody>
        </p:sp>
        <p:sp>
          <p:nvSpPr>
            <p:cNvPr id="1624" name="Google Shape;1624;p39"/>
            <p:cNvSpPr/>
            <p:nvPr/>
          </p:nvSpPr>
          <p:spPr>
            <a:xfrm>
              <a:off x="3352962" y="2965189"/>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1,B,2,1</a:t>
              </a:r>
              <a:endParaRPr b="0" i="0" sz="600" u="none" cap="none" strike="noStrike">
                <a:solidFill>
                  <a:srgbClr val="000000"/>
                </a:solidFill>
                <a:latin typeface="Arial"/>
                <a:ea typeface="Arial"/>
                <a:cs typeface="Arial"/>
                <a:sym typeface="Arial"/>
              </a:endParaRPr>
            </a:p>
          </p:txBody>
        </p:sp>
        <p:sp>
          <p:nvSpPr>
            <p:cNvPr id="1625" name="Google Shape;1625;p39"/>
            <p:cNvSpPr/>
            <p:nvPr/>
          </p:nvSpPr>
          <p:spPr>
            <a:xfrm>
              <a:off x="3754167" y="2965189"/>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1,B,2,2</a:t>
              </a:r>
              <a:endParaRPr b="0" i="0" sz="600" u="none" cap="none" strike="noStrike">
                <a:solidFill>
                  <a:srgbClr val="000000"/>
                </a:solidFill>
                <a:latin typeface="Arial"/>
                <a:ea typeface="Arial"/>
                <a:cs typeface="Arial"/>
                <a:sym typeface="Arial"/>
              </a:endParaRPr>
            </a:p>
          </p:txBody>
        </p:sp>
      </p:grpSp>
      <p:grpSp>
        <p:nvGrpSpPr>
          <p:cNvPr id="1626" name="Google Shape;1626;p39"/>
          <p:cNvGrpSpPr/>
          <p:nvPr/>
        </p:nvGrpSpPr>
        <p:grpSpPr>
          <a:xfrm>
            <a:off x="6514537" y="1986849"/>
            <a:ext cx="1203511" cy="1180457"/>
            <a:chOff x="6765262" y="2468036"/>
            <a:chExt cx="1203511" cy="1180457"/>
          </a:xfrm>
        </p:grpSpPr>
        <p:sp>
          <p:nvSpPr>
            <p:cNvPr id="1627" name="Google Shape;1627;p39"/>
            <p:cNvSpPr/>
            <p:nvPr/>
          </p:nvSpPr>
          <p:spPr>
            <a:xfrm>
              <a:off x="6765262" y="2468036"/>
              <a:ext cx="401100" cy="3936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t/>
              </a:r>
              <a:endParaRPr b="0" baseline="-25000" i="0" sz="900" u="none" cap="none" strike="noStrike">
                <a:solidFill>
                  <a:srgbClr val="000000"/>
                </a:solidFill>
                <a:latin typeface="Arial"/>
                <a:ea typeface="Arial"/>
                <a:cs typeface="Arial"/>
                <a:sym typeface="Arial"/>
              </a:endParaRPr>
            </a:p>
          </p:txBody>
        </p:sp>
        <p:sp>
          <p:nvSpPr>
            <p:cNvPr id="1628" name="Google Shape;1628;p39"/>
            <p:cNvSpPr/>
            <p:nvPr/>
          </p:nvSpPr>
          <p:spPr>
            <a:xfrm>
              <a:off x="7166467" y="2468036"/>
              <a:ext cx="401100" cy="3936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
          <p:nvSpPr>
            <p:cNvPr id="1629" name="Google Shape;1629;p39"/>
            <p:cNvSpPr/>
            <p:nvPr/>
          </p:nvSpPr>
          <p:spPr>
            <a:xfrm>
              <a:off x="7567673" y="2468036"/>
              <a:ext cx="401100" cy="3936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
          <p:nvSpPr>
            <p:cNvPr id="1630" name="Google Shape;1630;p39"/>
            <p:cNvSpPr/>
            <p:nvPr/>
          </p:nvSpPr>
          <p:spPr>
            <a:xfrm>
              <a:off x="6765262" y="2861464"/>
              <a:ext cx="401100" cy="3936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t/>
              </a:r>
              <a:endParaRPr b="0" baseline="-25000" i="0" sz="900" u="none" cap="none" strike="noStrike">
                <a:solidFill>
                  <a:srgbClr val="000000"/>
                </a:solidFill>
                <a:latin typeface="Arial"/>
                <a:ea typeface="Arial"/>
                <a:cs typeface="Arial"/>
                <a:sym typeface="Arial"/>
              </a:endParaRPr>
            </a:p>
          </p:txBody>
        </p:sp>
        <p:sp>
          <p:nvSpPr>
            <p:cNvPr id="1631" name="Google Shape;1631;p39"/>
            <p:cNvSpPr/>
            <p:nvPr/>
          </p:nvSpPr>
          <p:spPr>
            <a:xfrm>
              <a:off x="7166467" y="2861464"/>
              <a:ext cx="401100" cy="3936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Z</a:t>
              </a:r>
              <a:r>
                <a:rPr b="0" baseline="-25000" i="0" lang="en" sz="800" u="none" cap="none" strike="noStrike">
                  <a:solidFill>
                    <a:srgbClr val="000000"/>
                  </a:solidFill>
                  <a:latin typeface="Arial"/>
                  <a:ea typeface="Arial"/>
                  <a:cs typeface="Arial"/>
                  <a:sym typeface="Arial"/>
                </a:rPr>
                <a:t>1,2,2</a:t>
              </a:r>
              <a:endParaRPr b="0" baseline="-25000" i="0" sz="800" u="none" cap="none" strike="noStrike">
                <a:solidFill>
                  <a:srgbClr val="000000"/>
                </a:solidFill>
                <a:latin typeface="Arial"/>
                <a:ea typeface="Arial"/>
                <a:cs typeface="Arial"/>
                <a:sym typeface="Arial"/>
              </a:endParaRPr>
            </a:p>
          </p:txBody>
        </p:sp>
        <p:sp>
          <p:nvSpPr>
            <p:cNvPr id="1632" name="Google Shape;1632;p39"/>
            <p:cNvSpPr/>
            <p:nvPr/>
          </p:nvSpPr>
          <p:spPr>
            <a:xfrm>
              <a:off x="7567673" y="2861464"/>
              <a:ext cx="401100" cy="3936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
          <p:nvSpPr>
            <p:cNvPr id="1633" name="Google Shape;1633;p39"/>
            <p:cNvSpPr/>
            <p:nvPr/>
          </p:nvSpPr>
          <p:spPr>
            <a:xfrm>
              <a:off x="6765262" y="3254893"/>
              <a:ext cx="401100" cy="3936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
          <p:nvSpPr>
            <p:cNvPr id="1634" name="Google Shape;1634;p39"/>
            <p:cNvSpPr/>
            <p:nvPr/>
          </p:nvSpPr>
          <p:spPr>
            <a:xfrm>
              <a:off x="7166467" y="3254893"/>
              <a:ext cx="401100" cy="3936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
          <p:nvSpPr>
            <p:cNvPr id="1635" name="Google Shape;1635;p39"/>
            <p:cNvSpPr/>
            <p:nvPr/>
          </p:nvSpPr>
          <p:spPr>
            <a:xfrm>
              <a:off x="7567673" y="3254893"/>
              <a:ext cx="401100" cy="3936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grpSp>
      <p:sp>
        <p:nvSpPr>
          <p:cNvPr id="1636" name="Google Shape;1636;p39"/>
          <p:cNvSpPr/>
          <p:nvPr/>
        </p:nvSpPr>
        <p:spPr>
          <a:xfrm>
            <a:off x="5021299" y="2304074"/>
            <a:ext cx="401100" cy="393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637" name="Google Shape;1637;p39"/>
          <p:cNvSpPr/>
          <p:nvPr/>
        </p:nvSpPr>
        <p:spPr>
          <a:xfrm>
            <a:off x="4979437" y="2363524"/>
            <a:ext cx="401100" cy="393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638" name="Google Shape;1638;p39"/>
          <p:cNvSpPr/>
          <p:nvPr/>
        </p:nvSpPr>
        <p:spPr>
          <a:xfrm>
            <a:off x="4910924" y="2433874"/>
            <a:ext cx="401100" cy="393600"/>
          </a:xfrm>
          <a:prstGeom prst="rect">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B</a:t>
            </a:r>
            <a:r>
              <a:rPr b="0" baseline="-25000" i="0" lang="en" sz="600" u="none" cap="none" strike="noStrike">
                <a:solidFill>
                  <a:srgbClr val="000000"/>
                </a:solidFill>
                <a:latin typeface="Arial"/>
                <a:ea typeface="Arial"/>
                <a:cs typeface="Arial"/>
                <a:sym typeface="Arial"/>
              </a:rPr>
              <a:t>1,B,1,1</a:t>
            </a:r>
            <a:endParaRPr b="0" baseline="-25000" i="0" sz="600" u="none" cap="none" strike="noStrike">
              <a:solidFill>
                <a:srgbClr val="000000"/>
              </a:solidFill>
              <a:latin typeface="Arial"/>
              <a:ea typeface="Arial"/>
              <a:cs typeface="Arial"/>
              <a:sym typeface="Arial"/>
            </a:endParaRPr>
          </a:p>
        </p:txBody>
      </p:sp>
      <p:sp>
        <p:nvSpPr>
          <p:cNvPr id="1639" name="Google Shape;1639;p39"/>
          <p:cNvSpPr txBox="1"/>
          <p:nvPr/>
        </p:nvSpPr>
        <p:spPr>
          <a:xfrm>
            <a:off x="2823100" y="3174087"/>
            <a:ext cx="401100" cy="5388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300"/>
              <a:buFont typeface="Arial"/>
              <a:buNone/>
            </a:pPr>
            <a:r>
              <a:rPr b="1" i="0" lang="en" sz="2300" u="none" cap="none" strike="noStrike">
                <a:solidFill>
                  <a:srgbClr val="000000"/>
                </a:solidFill>
                <a:latin typeface="Courier New"/>
                <a:ea typeface="Courier New"/>
                <a:cs typeface="Courier New"/>
                <a:sym typeface="Courier New"/>
              </a:rPr>
              <a:t>⊗</a:t>
            </a:r>
            <a:endParaRPr b="0" i="0" sz="2300" u="none" cap="none" strike="noStrike">
              <a:solidFill>
                <a:srgbClr val="000000"/>
              </a:solidFill>
              <a:latin typeface="Arial"/>
              <a:ea typeface="Arial"/>
              <a:cs typeface="Arial"/>
              <a:sym typeface="Arial"/>
            </a:endParaRPr>
          </a:p>
        </p:txBody>
      </p:sp>
      <p:sp>
        <p:nvSpPr>
          <p:cNvPr id="1640" name="Google Shape;1640;p39"/>
          <p:cNvSpPr txBox="1"/>
          <p:nvPr/>
        </p:nvSpPr>
        <p:spPr>
          <a:xfrm>
            <a:off x="3821213" y="4621700"/>
            <a:ext cx="17226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2 Kernels</a:t>
            </a:r>
            <a:endParaRPr b="0" i="0" sz="1400" u="none" cap="none" strike="noStrike">
              <a:solidFill>
                <a:srgbClr val="000000"/>
              </a:solidFill>
              <a:latin typeface="Lato"/>
              <a:ea typeface="Lato"/>
              <a:cs typeface="Lato"/>
              <a:sym typeface="Lato"/>
            </a:endParaRPr>
          </a:p>
        </p:txBody>
      </p:sp>
      <p:sp>
        <p:nvSpPr>
          <p:cNvPr id="1641" name="Google Shape;1641;p39"/>
          <p:cNvSpPr txBox="1"/>
          <p:nvPr/>
        </p:nvSpPr>
        <p:spPr>
          <a:xfrm>
            <a:off x="6254963" y="4670850"/>
            <a:ext cx="17226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2 output maps</a:t>
            </a:r>
            <a:endParaRPr b="0" i="0" sz="1400" u="none" cap="none" strike="noStrike">
              <a:solidFill>
                <a:srgbClr val="000000"/>
              </a:solidFill>
              <a:latin typeface="Lato"/>
              <a:ea typeface="Lato"/>
              <a:cs typeface="Lato"/>
              <a:sym typeface="Lato"/>
            </a:endParaRPr>
          </a:p>
        </p:txBody>
      </p:sp>
      <p:grpSp>
        <p:nvGrpSpPr>
          <p:cNvPr id="1642" name="Google Shape;1642;p39"/>
          <p:cNvGrpSpPr/>
          <p:nvPr/>
        </p:nvGrpSpPr>
        <p:grpSpPr>
          <a:xfrm>
            <a:off x="3745037" y="3403599"/>
            <a:ext cx="802305" cy="787028"/>
            <a:chOff x="3352962" y="2571761"/>
            <a:chExt cx="802305" cy="787028"/>
          </a:xfrm>
        </p:grpSpPr>
        <p:sp>
          <p:nvSpPr>
            <p:cNvPr id="1643" name="Google Shape;1643;p39"/>
            <p:cNvSpPr/>
            <p:nvPr/>
          </p:nvSpPr>
          <p:spPr>
            <a:xfrm>
              <a:off x="3352962" y="2571761"/>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644" name="Google Shape;1644;p39"/>
            <p:cNvSpPr/>
            <p:nvPr/>
          </p:nvSpPr>
          <p:spPr>
            <a:xfrm>
              <a:off x="3754167" y="2571761"/>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645" name="Google Shape;1645;p39"/>
            <p:cNvSpPr/>
            <p:nvPr/>
          </p:nvSpPr>
          <p:spPr>
            <a:xfrm>
              <a:off x="3352962" y="2965189"/>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646" name="Google Shape;1646;p39"/>
            <p:cNvSpPr/>
            <p:nvPr/>
          </p:nvSpPr>
          <p:spPr>
            <a:xfrm>
              <a:off x="3754167" y="2965189"/>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grpSp>
        <p:nvGrpSpPr>
          <p:cNvPr id="1647" name="Google Shape;1647;p39"/>
          <p:cNvGrpSpPr/>
          <p:nvPr/>
        </p:nvGrpSpPr>
        <p:grpSpPr>
          <a:xfrm>
            <a:off x="3676537" y="3466562"/>
            <a:ext cx="802305" cy="787028"/>
            <a:chOff x="3352962" y="2571761"/>
            <a:chExt cx="802305" cy="787028"/>
          </a:xfrm>
        </p:grpSpPr>
        <p:sp>
          <p:nvSpPr>
            <p:cNvPr id="1648" name="Google Shape;1648;p39"/>
            <p:cNvSpPr/>
            <p:nvPr/>
          </p:nvSpPr>
          <p:spPr>
            <a:xfrm>
              <a:off x="3352962" y="2571761"/>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649" name="Google Shape;1649;p39"/>
            <p:cNvSpPr/>
            <p:nvPr/>
          </p:nvSpPr>
          <p:spPr>
            <a:xfrm>
              <a:off x="3754167" y="2571761"/>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650" name="Google Shape;1650;p39"/>
            <p:cNvSpPr/>
            <p:nvPr/>
          </p:nvSpPr>
          <p:spPr>
            <a:xfrm>
              <a:off x="3352962" y="2965189"/>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2,1</a:t>
              </a:r>
              <a:endParaRPr b="0" baseline="-25000" i="0" sz="900" u="none" cap="none" strike="noStrike">
                <a:solidFill>
                  <a:srgbClr val="000000"/>
                </a:solidFill>
                <a:latin typeface="Arial"/>
                <a:ea typeface="Arial"/>
                <a:cs typeface="Arial"/>
                <a:sym typeface="Arial"/>
              </a:endParaRPr>
            </a:p>
          </p:txBody>
        </p:sp>
        <p:sp>
          <p:nvSpPr>
            <p:cNvPr id="1651" name="Google Shape;1651;p39"/>
            <p:cNvSpPr/>
            <p:nvPr/>
          </p:nvSpPr>
          <p:spPr>
            <a:xfrm>
              <a:off x="3754167" y="2965189"/>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W</a:t>
              </a:r>
              <a:r>
                <a:rPr b="0" baseline="-25000" i="0" lang="en" sz="900" u="none" cap="none" strike="noStrike">
                  <a:solidFill>
                    <a:srgbClr val="000000"/>
                  </a:solidFill>
                  <a:latin typeface="Arial"/>
                  <a:ea typeface="Arial"/>
                  <a:cs typeface="Arial"/>
                  <a:sym typeface="Arial"/>
                </a:rPr>
                <a:t>2,2</a:t>
              </a:r>
              <a:endParaRPr b="0" i="0" sz="1700" u="none" cap="none" strike="noStrike">
                <a:solidFill>
                  <a:srgbClr val="000000"/>
                </a:solidFill>
                <a:latin typeface="Arial"/>
                <a:ea typeface="Arial"/>
                <a:cs typeface="Arial"/>
                <a:sym typeface="Arial"/>
              </a:endParaRPr>
            </a:p>
          </p:txBody>
        </p:sp>
      </p:grpSp>
      <p:sp>
        <p:nvSpPr>
          <p:cNvPr id="1652" name="Google Shape;1652;p39"/>
          <p:cNvSpPr/>
          <p:nvPr/>
        </p:nvSpPr>
        <p:spPr>
          <a:xfrm>
            <a:off x="5021287" y="3535424"/>
            <a:ext cx="401100" cy="393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653" name="Google Shape;1653;p39"/>
          <p:cNvSpPr/>
          <p:nvPr/>
        </p:nvSpPr>
        <p:spPr>
          <a:xfrm>
            <a:off x="4979424" y="3594874"/>
            <a:ext cx="401100" cy="393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B</a:t>
            </a:r>
            <a:r>
              <a:rPr b="0" baseline="-25000" i="0" lang="en" sz="900" u="none" cap="none" strike="noStrike">
                <a:solidFill>
                  <a:srgbClr val="000000"/>
                </a:solidFill>
                <a:latin typeface="Arial"/>
                <a:ea typeface="Arial"/>
                <a:cs typeface="Arial"/>
                <a:sym typeface="Arial"/>
              </a:rPr>
              <a:t>1,1</a:t>
            </a:r>
            <a:endParaRPr b="0" baseline="-25000" i="0" sz="900" u="none" cap="none" strike="noStrike">
              <a:solidFill>
                <a:srgbClr val="000000"/>
              </a:solidFill>
              <a:latin typeface="Arial"/>
              <a:ea typeface="Arial"/>
              <a:cs typeface="Arial"/>
              <a:sym typeface="Arial"/>
            </a:endParaRPr>
          </a:p>
        </p:txBody>
      </p:sp>
      <p:sp>
        <p:nvSpPr>
          <p:cNvPr id="1654" name="Google Shape;1654;p39"/>
          <p:cNvSpPr/>
          <p:nvPr/>
        </p:nvSpPr>
        <p:spPr>
          <a:xfrm>
            <a:off x="4910912" y="3665224"/>
            <a:ext cx="401100" cy="393600"/>
          </a:xfrm>
          <a:prstGeom prst="rect">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B</a:t>
            </a:r>
            <a:r>
              <a:rPr b="0" baseline="-25000" i="0" lang="en" sz="600" u="none" cap="none" strike="noStrike">
                <a:solidFill>
                  <a:srgbClr val="000000"/>
                </a:solidFill>
                <a:latin typeface="Arial"/>
                <a:ea typeface="Arial"/>
                <a:cs typeface="Arial"/>
                <a:sym typeface="Arial"/>
              </a:rPr>
              <a:t>2,B,1,1</a:t>
            </a:r>
            <a:endParaRPr b="0" baseline="-25000" i="0" sz="600" u="none" cap="none" strike="noStrike">
              <a:solidFill>
                <a:srgbClr val="000000"/>
              </a:solidFill>
              <a:latin typeface="Arial"/>
              <a:ea typeface="Arial"/>
              <a:cs typeface="Arial"/>
              <a:sym typeface="Arial"/>
            </a:endParaRPr>
          </a:p>
        </p:txBody>
      </p:sp>
      <p:grpSp>
        <p:nvGrpSpPr>
          <p:cNvPr id="1655" name="Google Shape;1655;p39"/>
          <p:cNvGrpSpPr/>
          <p:nvPr/>
        </p:nvGrpSpPr>
        <p:grpSpPr>
          <a:xfrm>
            <a:off x="6514512" y="3375299"/>
            <a:ext cx="1203511" cy="1180457"/>
            <a:chOff x="6765262" y="2468036"/>
            <a:chExt cx="1203511" cy="1180457"/>
          </a:xfrm>
        </p:grpSpPr>
        <p:sp>
          <p:nvSpPr>
            <p:cNvPr id="1656" name="Google Shape;1656;p39"/>
            <p:cNvSpPr/>
            <p:nvPr/>
          </p:nvSpPr>
          <p:spPr>
            <a:xfrm>
              <a:off x="6765262" y="2468036"/>
              <a:ext cx="401100" cy="393600"/>
            </a:xfrm>
            <a:prstGeom prst="rect">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t/>
              </a:r>
              <a:endParaRPr b="0" baseline="-25000" i="0" sz="900" u="none" cap="none" strike="noStrike">
                <a:solidFill>
                  <a:srgbClr val="000000"/>
                </a:solidFill>
                <a:latin typeface="Arial"/>
                <a:ea typeface="Arial"/>
                <a:cs typeface="Arial"/>
                <a:sym typeface="Arial"/>
              </a:endParaRPr>
            </a:p>
          </p:txBody>
        </p:sp>
        <p:sp>
          <p:nvSpPr>
            <p:cNvPr id="1657" name="Google Shape;1657;p39"/>
            <p:cNvSpPr/>
            <p:nvPr/>
          </p:nvSpPr>
          <p:spPr>
            <a:xfrm>
              <a:off x="7166467" y="2468036"/>
              <a:ext cx="401100" cy="393600"/>
            </a:xfrm>
            <a:prstGeom prst="rect">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
          <p:nvSpPr>
            <p:cNvPr id="1658" name="Google Shape;1658;p39"/>
            <p:cNvSpPr/>
            <p:nvPr/>
          </p:nvSpPr>
          <p:spPr>
            <a:xfrm>
              <a:off x="7567673" y="2468036"/>
              <a:ext cx="401100" cy="393600"/>
            </a:xfrm>
            <a:prstGeom prst="rect">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
          <p:nvSpPr>
            <p:cNvPr id="1659" name="Google Shape;1659;p39"/>
            <p:cNvSpPr/>
            <p:nvPr/>
          </p:nvSpPr>
          <p:spPr>
            <a:xfrm>
              <a:off x="6765262" y="2861464"/>
              <a:ext cx="401100" cy="393600"/>
            </a:xfrm>
            <a:prstGeom prst="rect">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t/>
              </a:r>
              <a:endParaRPr b="0" baseline="-25000" i="0" sz="900" u="none" cap="none" strike="noStrike">
                <a:solidFill>
                  <a:srgbClr val="000000"/>
                </a:solidFill>
                <a:latin typeface="Arial"/>
                <a:ea typeface="Arial"/>
                <a:cs typeface="Arial"/>
                <a:sym typeface="Arial"/>
              </a:endParaRPr>
            </a:p>
          </p:txBody>
        </p:sp>
        <p:sp>
          <p:nvSpPr>
            <p:cNvPr id="1660" name="Google Shape;1660;p39"/>
            <p:cNvSpPr/>
            <p:nvPr/>
          </p:nvSpPr>
          <p:spPr>
            <a:xfrm>
              <a:off x="7166467" y="2861464"/>
              <a:ext cx="401100" cy="393600"/>
            </a:xfrm>
            <a:prstGeom prst="rect">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Z</a:t>
              </a:r>
              <a:r>
                <a:rPr b="0" baseline="-25000" i="0" lang="en" sz="800" u="none" cap="none" strike="noStrike">
                  <a:solidFill>
                    <a:srgbClr val="000000"/>
                  </a:solidFill>
                  <a:latin typeface="Arial"/>
                  <a:ea typeface="Arial"/>
                  <a:cs typeface="Arial"/>
                  <a:sym typeface="Arial"/>
                </a:rPr>
                <a:t>2,2,2</a:t>
              </a:r>
              <a:endParaRPr b="0" i="0" sz="1700" u="none" cap="none" strike="noStrike">
                <a:solidFill>
                  <a:srgbClr val="000000"/>
                </a:solidFill>
                <a:latin typeface="Arial"/>
                <a:ea typeface="Arial"/>
                <a:cs typeface="Arial"/>
                <a:sym typeface="Arial"/>
              </a:endParaRPr>
            </a:p>
          </p:txBody>
        </p:sp>
        <p:sp>
          <p:nvSpPr>
            <p:cNvPr id="1661" name="Google Shape;1661;p39"/>
            <p:cNvSpPr/>
            <p:nvPr/>
          </p:nvSpPr>
          <p:spPr>
            <a:xfrm>
              <a:off x="7567673" y="2861464"/>
              <a:ext cx="401100" cy="393600"/>
            </a:xfrm>
            <a:prstGeom prst="rect">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
          <p:nvSpPr>
            <p:cNvPr id="1662" name="Google Shape;1662;p39"/>
            <p:cNvSpPr/>
            <p:nvPr/>
          </p:nvSpPr>
          <p:spPr>
            <a:xfrm>
              <a:off x="6765262" y="3254893"/>
              <a:ext cx="401100" cy="393600"/>
            </a:xfrm>
            <a:prstGeom prst="rect">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
          <p:nvSpPr>
            <p:cNvPr id="1663" name="Google Shape;1663;p39"/>
            <p:cNvSpPr/>
            <p:nvPr/>
          </p:nvSpPr>
          <p:spPr>
            <a:xfrm>
              <a:off x="7166467" y="3254893"/>
              <a:ext cx="401100" cy="393600"/>
            </a:xfrm>
            <a:prstGeom prst="rect">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
          <p:nvSpPr>
            <p:cNvPr id="1664" name="Google Shape;1664;p39"/>
            <p:cNvSpPr/>
            <p:nvPr/>
          </p:nvSpPr>
          <p:spPr>
            <a:xfrm>
              <a:off x="7567673" y="3254893"/>
              <a:ext cx="401100" cy="393600"/>
            </a:xfrm>
            <a:prstGeom prst="rect">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grpSp>
      <p:grpSp>
        <p:nvGrpSpPr>
          <p:cNvPr id="1665" name="Google Shape;1665;p39"/>
          <p:cNvGrpSpPr/>
          <p:nvPr/>
        </p:nvGrpSpPr>
        <p:grpSpPr>
          <a:xfrm>
            <a:off x="3586287" y="3542762"/>
            <a:ext cx="802305" cy="787028"/>
            <a:chOff x="3352962" y="2571761"/>
            <a:chExt cx="802305" cy="787028"/>
          </a:xfrm>
        </p:grpSpPr>
        <p:sp>
          <p:nvSpPr>
            <p:cNvPr id="1666" name="Google Shape;1666;p39"/>
            <p:cNvSpPr/>
            <p:nvPr/>
          </p:nvSpPr>
          <p:spPr>
            <a:xfrm>
              <a:off x="3352962" y="2571761"/>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B,1,1</a:t>
              </a:r>
              <a:endParaRPr b="0" baseline="-25000" i="0" sz="400" u="none" cap="none" strike="noStrike">
                <a:solidFill>
                  <a:srgbClr val="000000"/>
                </a:solidFill>
                <a:latin typeface="Arial"/>
                <a:ea typeface="Arial"/>
                <a:cs typeface="Arial"/>
                <a:sym typeface="Arial"/>
              </a:endParaRPr>
            </a:p>
          </p:txBody>
        </p:sp>
        <p:sp>
          <p:nvSpPr>
            <p:cNvPr id="1667" name="Google Shape;1667;p39"/>
            <p:cNvSpPr/>
            <p:nvPr/>
          </p:nvSpPr>
          <p:spPr>
            <a:xfrm>
              <a:off x="3754167" y="2571761"/>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B,1,2</a:t>
              </a:r>
              <a:endParaRPr b="0" i="0" sz="1400" u="none" cap="none" strike="noStrike">
                <a:solidFill>
                  <a:srgbClr val="000000"/>
                </a:solidFill>
                <a:latin typeface="Arial"/>
                <a:ea typeface="Arial"/>
                <a:cs typeface="Arial"/>
                <a:sym typeface="Arial"/>
              </a:endParaRPr>
            </a:p>
          </p:txBody>
        </p:sp>
        <p:sp>
          <p:nvSpPr>
            <p:cNvPr id="1668" name="Google Shape;1668;p39"/>
            <p:cNvSpPr/>
            <p:nvPr/>
          </p:nvSpPr>
          <p:spPr>
            <a:xfrm>
              <a:off x="3352962" y="2965189"/>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B,2,1</a:t>
              </a:r>
              <a:endParaRPr b="0" baseline="-25000" i="0" sz="600" u="none" cap="none" strike="noStrike">
                <a:solidFill>
                  <a:srgbClr val="000000"/>
                </a:solidFill>
                <a:latin typeface="Arial"/>
                <a:ea typeface="Arial"/>
                <a:cs typeface="Arial"/>
                <a:sym typeface="Arial"/>
              </a:endParaRPr>
            </a:p>
          </p:txBody>
        </p:sp>
        <p:sp>
          <p:nvSpPr>
            <p:cNvPr id="1669" name="Google Shape;1669;p39"/>
            <p:cNvSpPr/>
            <p:nvPr/>
          </p:nvSpPr>
          <p:spPr>
            <a:xfrm>
              <a:off x="3754167" y="2965189"/>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B,2,2</a:t>
              </a:r>
              <a:endParaRPr b="0" i="0" sz="1400" u="none" cap="none" strike="noStrike">
                <a:solidFill>
                  <a:srgbClr val="000000"/>
                </a:solidFill>
                <a:latin typeface="Arial"/>
                <a:ea typeface="Arial"/>
                <a:cs typeface="Arial"/>
                <a:sym typeface="Arial"/>
              </a:endParaRPr>
            </a:p>
          </p:txBody>
        </p:sp>
      </p:grpSp>
      <p:cxnSp>
        <p:nvCxnSpPr>
          <p:cNvPr id="1670" name="Google Shape;1670;p39"/>
          <p:cNvCxnSpPr/>
          <p:nvPr/>
        </p:nvCxnSpPr>
        <p:spPr>
          <a:xfrm>
            <a:off x="5783350" y="2559450"/>
            <a:ext cx="541500" cy="0"/>
          </a:xfrm>
          <a:prstGeom prst="straightConnector1">
            <a:avLst/>
          </a:prstGeom>
          <a:noFill/>
          <a:ln cap="flat" cmpd="sng" w="9525">
            <a:solidFill>
              <a:schemeClr val="dk2"/>
            </a:solidFill>
            <a:prstDash val="solid"/>
            <a:round/>
            <a:headEnd len="sm" w="sm" type="none"/>
            <a:tailEnd len="med" w="med" type="triangle"/>
          </a:ln>
        </p:spPr>
      </p:cxnSp>
      <p:cxnSp>
        <p:nvCxnSpPr>
          <p:cNvPr id="1671" name="Google Shape;1671;p39"/>
          <p:cNvCxnSpPr/>
          <p:nvPr/>
        </p:nvCxnSpPr>
        <p:spPr>
          <a:xfrm>
            <a:off x="5751750" y="3838200"/>
            <a:ext cx="541500" cy="0"/>
          </a:xfrm>
          <a:prstGeom prst="straightConnector1">
            <a:avLst/>
          </a:prstGeom>
          <a:noFill/>
          <a:ln cap="flat" cmpd="sng" w="9525">
            <a:solidFill>
              <a:schemeClr val="dk2"/>
            </a:solidFill>
            <a:prstDash val="solid"/>
            <a:round/>
            <a:headEnd len="sm" w="sm" type="none"/>
            <a:tailEnd len="med" w="med" type="triangle"/>
          </a:ln>
        </p:spPr>
      </p:cxnSp>
      <p:grpSp>
        <p:nvGrpSpPr>
          <p:cNvPr id="1672" name="Google Shape;1672;p39"/>
          <p:cNvGrpSpPr/>
          <p:nvPr/>
        </p:nvGrpSpPr>
        <p:grpSpPr>
          <a:xfrm>
            <a:off x="3587627" y="3542762"/>
            <a:ext cx="802305" cy="787028"/>
            <a:chOff x="3352962" y="2571761"/>
            <a:chExt cx="802305" cy="787028"/>
          </a:xfrm>
        </p:grpSpPr>
        <p:sp>
          <p:nvSpPr>
            <p:cNvPr id="1673" name="Google Shape;1673;p39"/>
            <p:cNvSpPr/>
            <p:nvPr/>
          </p:nvSpPr>
          <p:spPr>
            <a:xfrm>
              <a:off x="3352962" y="2571761"/>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2,B,1,1</a:t>
              </a:r>
              <a:endParaRPr b="0" baseline="-25000" i="0" sz="400" u="none" cap="none" strike="noStrike">
                <a:solidFill>
                  <a:srgbClr val="000000"/>
                </a:solidFill>
                <a:latin typeface="Arial"/>
                <a:ea typeface="Arial"/>
                <a:cs typeface="Arial"/>
                <a:sym typeface="Arial"/>
              </a:endParaRPr>
            </a:p>
          </p:txBody>
        </p:sp>
        <p:sp>
          <p:nvSpPr>
            <p:cNvPr id="1674" name="Google Shape;1674;p39"/>
            <p:cNvSpPr/>
            <p:nvPr/>
          </p:nvSpPr>
          <p:spPr>
            <a:xfrm>
              <a:off x="3754167" y="2571761"/>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2,B,1,2</a:t>
              </a:r>
              <a:endParaRPr b="0" i="0" sz="600" u="none" cap="none" strike="noStrike">
                <a:solidFill>
                  <a:srgbClr val="000000"/>
                </a:solidFill>
                <a:latin typeface="Arial"/>
                <a:ea typeface="Arial"/>
                <a:cs typeface="Arial"/>
                <a:sym typeface="Arial"/>
              </a:endParaRPr>
            </a:p>
          </p:txBody>
        </p:sp>
        <p:sp>
          <p:nvSpPr>
            <p:cNvPr id="1675" name="Google Shape;1675;p39"/>
            <p:cNvSpPr/>
            <p:nvPr/>
          </p:nvSpPr>
          <p:spPr>
            <a:xfrm>
              <a:off x="3352962" y="2965189"/>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2,B,2,1</a:t>
              </a:r>
              <a:endParaRPr b="0" i="0" sz="600" u="none" cap="none" strike="noStrike">
                <a:solidFill>
                  <a:srgbClr val="000000"/>
                </a:solidFill>
                <a:latin typeface="Arial"/>
                <a:ea typeface="Arial"/>
                <a:cs typeface="Arial"/>
                <a:sym typeface="Arial"/>
              </a:endParaRPr>
            </a:p>
          </p:txBody>
        </p:sp>
        <p:sp>
          <p:nvSpPr>
            <p:cNvPr id="1676" name="Google Shape;1676;p39"/>
            <p:cNvSpPr/>
            <p:nvPr/>
          </p:nvSpPr>
          <p:spPr>
            <a:xfrm>
              <a:off x="3754167" y="2965189"/>
              <a:ext cx="401100" cy="393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Arial"/>
                  <a:ea typeface="Arial"/>
                  <a:cs typeface="Arial"/>
                  <a:sym typeface="Arial"/>
                </a:rPr>
                <a:t>W</a:t>
              </a:r>
              <a:r>
                <a:rPr b="0" baseline="-25000" i="0" lang="en" sz="600" u="none" cap="none" strike="noStrike">
                  <a:solidFill>
                    <a:srgbClr val="000000"/>
                  </a:solidFill>
                  <a:latin typeface="Arial"/>
                  <a:ea typeface="Arial"/>
                  <a:cs typeface="Arial"/>
                  <a:sym typeface="Arial"/>
                </a:rPr>
                <a:t>2,B,2,2</a:t>
              </a:r>
              <a:endParaRPr b="0" i="0" sz="600" u="none" cap="none" strike="noStrike">
                <a:solidFill>
                  <a:srgbClr val="000000"/>
                </a:solidFill>
                <a:latin typeface="Arial"/>
                <a:ea typeface="Arial"/>
                <a:cs typeface="Arial"/>
                <a:sym typeface="Arial"/>
              </a:endParaRPr>
            </a:p>
          </p:txBody>
        </p:sp>
      </p:grpSp>
      <p:sp>
        <p:nvSpPr>
          <p:cNvPr id="1677" name="Google Shape;1677;p39"/>
          <p:cNvSpPr/>
          <p:nvPr/>
        </p:nvSpPr>
        <p:spPr>
          <a:xfrm>
            <a:off x="3338775" y="2018025"/>
            <a:ext cx="2272200" cy="1222200"/>
          </a:xfrm>
          <a:prstGeom prst="rect">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39"/>
          <p:cNvSpPr/>
          <p:nvPr/>
        </p:nvSpPr>
        <p:spPr>
          <a:xfrm>
            <a:off x="3334863" y="3281788"/>
            <a:ext cx="2272200" cy="1222200"/>
          </a:xfrm>
          <a:prstGeom prst="rect">
            <a:avLst/>
          </a:prstGeom>
          <a:noFill/>
          <a:ln cap="flat" cmpd="sng" w="2857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39"/>
          <p:cNvSpPr txBox="1"/>
          <p:nvPr/>
        </p:nvSpPr>
        <p:spPr>
          <a:xfrm>
            <a:off x="767425" y="4514975"/>
            <a:ext cx="17226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3 channel input</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3" name="Shape 1683"/>
        <p:cNvGrpSpPr/>
        <p:nvPr/>
      </p:nvGrpSpPr>
      <p:grpSpPr>
        <a:xfrm>
          <a:off x="0" y="0"/>
          <a:ext cx="0" cy="0"/>
          <a:chOff x="0" y="0"/>
          <a:chExt cx="0" cy="0"/>
        </a:xfrm>
      </p:grpSpPr>
      <p:sp>
        <p:nvSpPr>
          <p:cNvPr id="1684" name="Google Shape;1684;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Pooling Layer</a:t>
            </a:r>
            <a:endParaRPr/>
          </a:p>
        </p:txBody>
      </p:sp>
      <p:sp>
        <p:nvSpPr>
          <p:cNvPr id="1685" name="Google Shape;1685;p40"/>
          <p:cNvSpPr txBox="1"/>
          <p:nvPr>
            <p:ph idx="1" type="body"/>
          </p:nvPr>
        </p:nvSpPr>
        <p:spPr>
          <a:xfrm>
            <a:off x="311700" y="1500800"/>
            <a:ext cx="8520600" cy="3068100"/>
          </a:xfrm>
          <a:prstGeom prst="rect">
            <a:avLst/>
          </a:prstGeom>
          <a:noFill/>
          <a:ln>
            <a:noFill/>
          </a:ln>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solidFill>
                  <a:srgbClr val="292929"/>
                </a:solidFill>
              </a:rPr>
              <a:t>A pooling layer in a Convolutional Neural Network (CNN) is a fundamental component used to downsample the spatial dimensions of the feature maps produced by convolutional layers. Pooling layers are responsible for reducing the size of the feature maps while retaining the most important information.</a:t>
            </a:r>
            <a:endParaRPr>
              <a:solidFill>
                <a:srgbClr val="292929"/>
              </a:solidFill>
            </a:endParaRPr>
          </a:p>
          <a:p>
            <a:pPr indent="0" lvl="0" marL="0" rtl="0" algn="l">
              <a:spcBef>
                <a:spcPts val="1200"/>
              </a:spcBef>
              <a:spcAft>
                <a:spcPts val="0"/>
              </a:spcAft>
              <a:buNone/>
            </a:pPr>
            <a:r>
              <a:t/>
            </a:r>
            <a:endParaRPr>
              <a:solidFill>
                <a:srgbClr val="292929"/>
              </a:solidFill>
            </a:endParaRPr>
          </a:p>
          <a:p>
            <a:pPr indent="-342900" lvl="0" marL="457200" rtl="0" algn="l">
              <a:spcBef>
                <a:spcPts val="1200"/>
              </a:spcBef>
              <a:spcAft>
                <a:spcPts val="0"/>
              </a:spcAft>
              <a:buClr>
                <a:srgbClr val="292929"/>
              </a:buClr>
              <a:buSzPts val="1800"/>
              <a:buChar char="●"/>
            </a:pPr>
            <a:r>
              <a:rPr b="1" lang="en">
                <a:solidFill>
                  <a:srgbClr val="292929"/>
                </a:solidFill>
              </a:rPr>
              <a:t>Max-pooling</a:t>
            </a:r>
            <a:r>
              <a:rPr lang="en">
                <a:solidFill>
                  <a:srgbClr val="292929"/>
                </a:solidFill>
              </a:rPr>
              <a:t> and</a:t>
            </a:r>
            <a:r>
              <a:rPr b="1" lang="en">
                <a:solidFill>
                  <a:srgbClr val="292929"/>
                </a:solidFill>
              </a:rPr>
              <a:t> average-pooling </a:t>
            </a:r>
            <a:r>
              <a:rPr lang="en">
                <a:solidFill>
                  <a:srgbClr val="292929"/>
                </a:solidFill>
              </a:rPr>
              <a:t>are common pooling operations.</a:t>
            </a:r>
            <a:endParaRPr>
              <a:solidFill>
                <a:srgbClr val="292929"/>
              </a:solidFill>
            </a:endParaRPr>
          </a:p>
          <a:p>
            <a:pPr indent="-342900" lvl="0" marL="457200" rtl="0" algn="l">
              <a:spcBef>
                <a:spcPts val="0"/>
              </a:spcBef>
              <a:spcAft>
                <a:spcPts val="0"/>
              </a:spcAft>
              <a:buClr>
                <a:srgbClr val="292929"/>
              </a:buClr>
              <a:buSzPts val="1800"/>
              <a:buChar char="●"/>
            </a:pPr>
            <a:r>
              <a:rPr lang="en">
                <a:solidFill>
                  <a:srgbClr val="292929"/>
                </a:solidFill>
              </a:rPr>
              <a:t>Introduces Jitter Invariance</a:t>
            </a:r>
            <a:endParaRPr>
              <a:solidFill>
                <a:srgbClr val="292929"/>
              </a:solidFill>
            </a:endParaRPr>
          </a:p>
          <a:p>
            <a:pPr indent="-342900" lvl="0" marL="457200" rtl="0" algn="l">
              <a:lnSpc>
                <a:spcPct val="150000"/>
              </a:lnSpc>
              <a:spcBef>
                <a:spcPts val="0"/>
              </a:spcBef>
              <a:spcAft>
                <a:spcPts val="0"/>
              </a:spcAft>
              <a:buClr>
                <a:srgbClr val="292929"/>
              </a:buClr>
              <a:buSzPts val="1800"/>
              <a:buChar char="●"/>
            </a:pPr>
            <a:r>
              <a:rPr lang="en">
                <a:solidFill>
                  <a:srgbClr val="292929"/>
                </a:solidFill>
              </a:rPr>
              <a:t>Reduces memory footprint by  reducing the feature-map size</a:t>
            </a:r>
            <a:endParaRPr>
              <a:solidFill>
                <a:srgbClr val="292929"/>
              </a:solidFill>
            </a:endParaRPr>
          </a:p>
          <a:p>
            <a:pPr indent="0" lvl="0" marL="0" rtl="0" algn="l">
              <a:lnSpc>
                <a:spcPct val="150000"/>
              </a:lnSpc>
              <a:spcBef>
                <a:spcPts val="0"/>
              </a:spcBef>
              <a:spcAft>
                <a:spcPts val="0"/>
              </a:spcAft>
              <a:buNone/>
            </a:pPr>
            <a:r>
              <a:t/>
            </a:r>
            <a:endParaRPr b="1">
              <a:solidFill>
                <a:srgbClr val="292929"/>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9" name="Shape 1689"/>
        <p:cNvGrpSpPr/>
        <p:nvPr/>
      </p:nvGrpSpPr>
      <p:grpSpPr>
        <a:xfrm>
          <a:off x="0" y="0"/>
          <a:ext cx="0" cy="0"/>
          <a:chOff x="0" y="0"/>
          <a:chExt cx="0" cy="0"/>
        </a:xfrm>
      </p:grpSpPr>
      <p:sp>
        <p:nvSpPr>
          <p:cNvPr id="1690" name="Google Shape;1690;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Pooling</a:t>
            </a:r>
            <a:endParaRPr/>
          </a:p>
        </p:txBody>
      </p:sp>
      <p:grpSp>
        <p:nvGrpSpPr>
          <p:cNvPr id="1691" name="Google Shape;1691;p41"/>
          <p:cNvGrpSpPr/>
          <p:nvPr/>
        </p:nvGrpSpPr>
        <p:grpSpPr>
          <a:xfrm>
            <a:off x="5880196" y="2763694"/>
            <a:ext cx="1002240" cy="1050683"/>
            <a:chOff x="3352962" y="2571761"/>
            <a:chExt cx="802305" cy="787028"/>
          </a:xfrm>
        </p:grpSpPr>
        <p:sp>
          <p:nvSpPr>
            <p:cNvPr id="1692" name="Google Shape;1692;p41"/>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16</a:t>
              </a:r>
              <a:endParaRPr b="0" baseline="-25000" i="0" sz="900" u="none" cap="none" strike="noStrike">
                <a:solidFill>
                  <a:srgbClr val="000000"/>
                </a:solidFill>
                <a:latin typeface="Arial"/>
                <a:ea typeface="Arial"/>
                <a:cs typeface="Arial"/>
                <a:sym typeface="Arial"/>
              </a:endParaRPr>
            </a:p>
          </p:txBody>
        </p:sp>
        <p:sp>
          <p:nvSpPr>
            <p:cNvPr id="1693" name="Google Shape;1693;p41"/>
            <p:cNvSpPr/>
            <p:nvPr/>
          </p:nvSpPr>
          <p:spPr>
            <a:xfrm>
              <a:off x="3754167" y="2571761"/>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9</a:t>
              </a:r>
              <a:endParaRPr b="0" i="0" sz="1700" u="none" cap="none" strike="noStrike">
                <a:solidFill>
                  <a:srgbClr val="000000"/>
                </a:solidFill>
                <a:latin typeface="Arial"/>
                <a:ea typeface="Arial"/>
                <a:cs typeface="Arial"/>
                <a:sym typeface="Arial"/>
              </a:endParaRPr>
            </a:p>
          </p:txBody>
        </p:sp>
        <p:sp>
          <p:nvSpPr>
            <p:cNvPr id="1694" name="Google Shape;1694;p41"/>
            <p:cNvSpPr/>
            <p:nvPr/>
          </p:nvSpPr>
          <p:spPr>
            <a:xfrm>
              <a:off x="3352962" y="2965189"/>
              <a:ext cx="401100" cy="393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67</a:t>
              </a:r>
              <a:endParaRPr b="0" baseline="-25000" i="0" sz="900" u="none" cap="none" strike="noStrike">
                <a:solidFill>
                  <a:srgbClr val="000000"/>
                </a:solidFill>
                <a:latin typeface="Arial"/>
                <a:ea typeface="Arial"/>
                <a:cs typeface="Arial"/>
                <a:sym typeface="Arial"/>
              </a:endParaRPr>
            </a:p>
          </p:txBody>
        </p:sp>
        <p:sp>
          <p:nvSpPr>
            <p:cNvPr id="1695" name="Google Shape;1695;p41"/>
            <p:cNvSpPr/>
            <p:nvPr/>
          </p:nvSpPr>
          <p:spPr>
            <a:xfrm>
              <a:off x="3754167" y="2965189"/>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grpSp>
      <p:grpSp>
        <p:nvGrpSpPr>
          <p:cNvPr id="1696" name="Google Shape;1696;p41"/>
          <p:cNvGrpSpPr/>
          <p:nvPr/>
        </p:nvGrpSpPr>
        <p:grpSpPr>
          <a:xfrm>
            <a:off x="1591342" y="2238529"/>
            <a:ext cx="2004614" cy="2101017"/>
            <a:chOff x="4284375" y="2507250"/>
            <a:chExt cx="1244715" cy="1262175"/>
          </a:xfrm>
        </p:grpSpPr>
        <p:sp>
          <p:nvSpPr>
            <p:cNvPr id="1697" name="Google Shape;1697;p41"/>
            <p:cNvSpPr/>
            <p:nvPr/>
          </p:nvSpPr>
          <p:spPr>
            <a:xfrm>
              <a:off x="4906785" y="2507250"/>
              <a:ext cx="311100" cy="315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3</a:t>
              </a:r>
              <a:endParaRPr b="0" i="0" sz="1700" u="none" cap="none" strike="noStrike">
                <a:solidFill>
                  <a:srgbClr val="000000"/>
                </a:solidFill>
                <a:latin typeface="Arial"/>
                <a:ea typeface="Arial"/>
                <a:cs typeface="Arial"/>
                <a:sym typeface="Arial"/>
              </a:endParaRPr>
            </a:p>
          </p:txBody>
        </p:sp>
        <p:sp>
          <p:nvSpPr>
            <p:cNvPr id="1698" name="Google Shape;1698;p41"/>
            <p:cNvSpPr/>
            <p:nvPr/>
          </p:nvSpPr>
          <p:spPr>
            <a:xfrm>
              <a:off x="5217990" y="2507250"/>
              <a:ext cx="311100" cy="315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9</a:t>
              </a:r>
              <a:endParaRPr b="0" i="0" sz="1700" u="none" cap="none" strike="noStrike">
                <a:solidFill>
                  <a:srgbClr val="000000"/>
                </a:solidFill>
                <a:latin typeface="Arial"/>
                <a:ea typeface="Arial"/>
                <a:cs typeface="Arial"/>
                <a:sym typeface="Arial"/>
              </a:endParaRPr>
            </a:p>
          </p:txBody>
        </p:sp>
        <p:sp>
          <p:nvSpPr>
            <p:cNvPr id="1699" name="Google Shape;1699;p41"/>
            <p:cNvSpPr/>
            <p:nvPr/>
          </p:nvSpPr>
          <p:spPr>
            <a:xfrm>
              <a:off x="4906785" y="2822775"/>
              <a:ext cx="311100" cy="315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700" name="Google Shape;1700;p41"/>
            <p:cNvSpPr/>
            <p:nvPr/>
          </p:nvSpPr>
          <p:spPr>
            <a:xfrm>
              <a:off x="5217990" y="2822775"/>
              <a:ext cx="311100" cy="315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7</a:t>
              </a:r>
              <a:endParaRPr b="0" i="0" sz="1700" u="none" cap="none" strike="noStrike">
                <a:solidFill>
                  <a:srgbClr val="000000"/>
                </a:solidFill>
                <a:latin typeface="Arial"/>
                <a:ea typeface="Arial"/>
                <a:cs typeface="Arial"/>
                <a:sym typeface="Arial"/>
              </a:endParaRPr>
            </a:p>
          </p:txBody>
        </p:sp>
        <p:sp>
          <p:nvSpPr>
            <p:cNvPr id="1701" name="Google Shape;1701;p41"/>
            <p:cNvSpPr/>
            <p:nvPr/>
          </p:nvSpPr>
          <p:spPr>
            <a:xfrm>
              <a:off x="4284375" y="3138300"/>
              <a:ext cx="311100" cy="315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6</a:t>
              </a:r>
              <a:endParaRPr b="0" i="0" sz="1700" u="none" cap="none" strike="noStrike">
                <a:solidFill>
                  <a:srgbClr val="000000"/>
                </a:solidFill>
                <a:latin typeface="Arial"/>
                <a:ea typeface="Arial"/>
                <a:cs typeface="Arial"/>
                <a:sym typeface="Arial"/>
              </a:endParaRPr>
            </a:p>
          </p:txBody>
        </p:sp>
        <p:sp>
          <p:nvSpPr>
            <p:cNvPr id="1702" name="Google Shape;1702;p41"/>
            <p:cNvSpPr/>
            <p:nvPr/>
          </p:nvSpPr>
          <p:spPr>
            <a:xfrm>
              <a:off x="4595580" y="3138300"/>
              <a:ext cx="311100" cy="315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703" name="Google Shape;1703;p41"/>
            <p:cNvSpPr/>
            <p:nvPr/>
          </p:nvSpPr>
          <p:spPr>
            <a:xfrm>
              <a:off x="4906785" y="3138300"/>
              <a:ext cx="311100" cy="315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1704" name="Google Shape;1704;p41"/>
            <p:cNvSpPr/>
            <p:nvPr/>
          </p:nvSpPr>
          <p:spPr>
            <a:xfrm>
              <a:off x="5217990" y="3138300"/>
              <a:ext cx="311100" cy="315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8</a:t>
              </a:r>
              <a:endParaRPr b="0" i="0" sz="1700" u="none" cap="none" strike="noStrike">
                <a:solidFill>
                  <a:srgbClr val="000000"/>
                </a:solidFill>
                <a:latin typeface="Arial"/>
                <a:ea typeface="Arial"/>
                <a:cs typeface="Arial"/>
                <a:sym typeface="Arial"/>
              </a:endParaRPr>
            </a:p>
          </p:txBody>
        </p:sp>
        <p:sp>
          <p:nvSpPr>
            <p:cNvPr id="1705" name="Google Shape;1705;p41"/>
            <p:cNvSpPr/>
            <p:nvPr/>
          </p:nvSpPr>
          <p:spPr>
            <a:xfrm>
              <a:off x="4284375" y="3453825"/>
              <a:ext cx="311100" cy="315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67</a:t>
              </a:r>
              <a:endParaRPr b="0" i="0" sz="1700" u="none" cap="none" strike="noStrike">
                <a:solidFill>
                  <a:srgbClr val="000000"/>
                </a:solidFill>
                <a:latin typeface="Arial"/>
                <a:ea typeface="Arial"/>
                <a:cs typeface="Arial"/>
                <a:sym typeface="Arial"/>
              </a:endParaRPr>
            </a:p>
          </p:txBody>
        </p:sp>
        <p:sp>
          <p:nvSpPr>
            <p:cNvPr id="1706" name="Google Shape;1706;p41"/>
            <p:cNvSpPr/>
            <p:nvPr/>
          </p:nvSpPr>
          <p:spPr>
            <a:xfrm>
              <a:off x="4595580" y="3453825"/>
              <a:ext cx="311100" cy="315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18</a:t>
              </a:r>
              <a:endParaRPr b="0" i="0" sz="1700" u="none" cap="none" strike="noStrike">
                <a:solidFill>
                  <a:srgbClr val="000000"/>
                </a:solidFill>
                <a:latin typeface="Arial"/>
                <a:ea typeface="Arial"/>
                <a:cs typeface="Arial"/>
                <a:sym typeface="Arial"/>
              </a:endParaRPr>
            </a:p>
          </p:txBody>
        </p:sp>
        <p:sp>
          <p:nvSpPr>
            <p:cNvPr id="1707" name="Google Shape;1707;p41"/>
            <p:cNvSpPr/>
            <p:nvPr/>
          </p:nvSpPr>
          <p:spPr>
            <a:xfrm>
              <a:off x="4906785" y="3453825"/>
              <a:ext cx="311100" cy="315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3</a:t>
              </a:r>
              <a:endParaRPr b="0" i="0" sz="1700" u="none" cap="none" strike="noStrike">
                <a:solidFill>
                  <a:srgbClr val="000000"/>
                </a:solidFill>
                <a:latin typeface="Arial"/>
                <a:ea typeface="Arial"/>
                <a:cs typeface="Arial"/>
                <a:sym typeface="Arial"/>
              </a:endParaRPr>
            </a:p>
          </p:txBody>
        </p:sp>
        <p:sp>
          <p:nvSpPr>
            <p:cNvPr id="1708" name="Google Shape;1708;p41"/>
            <p:cNvSpPr/>
            <p:nvPr/>
          </p:nvSpPr>
          <p:spPr>
            <a:xfrm>
              <a:off x="5217990" y="3453825"/>
              <a:ext cx="311100" cy="315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7</a:t>
              </a:r>
              <a:endParaRPr b="0" i="0" sz="1700" u="none" cap="none" strike="noStrike">
                <a:solidFill>
                  <a:srgbClr val="000000"/>
                </a:solidFill>
                <a:latin typeface="Arial"/>
                <a:ea typeface="Arial"/>
                <a:cs typeface="Arial"/>
                <a:sym typeface="Arial"/>
              </a:endParaRPr>
            </a:p>
          </p:txBody>
        </p:sp>
        <p:sp>
          <p:nvSpPr>
            <p:cNvPr id="1709" name="Google Shape;1709;p41"/>
            <p:cNvSpPr/>
            <p:nvPr/>
          </p:nvSpPr>
          <p:spPr>
            <a:xfrm>
              <a:off x="4284375"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4</a:t>
              </a:r>
              <a:endParaRPr b="0" baseline="-25000" i="0" sz="900" u="none" cap="none" strike="noStrike">
                <a:solidFill>
                  <a:srgbClr val="000000"/>
                </a:solidFill>
                <a:latin typeface="Arial"/>
                <a:ea typeface="Arial"/>
                <a:cs typeface="Arial"/>
                <a:sym typeface="Arial"/>
              </a:endParaRPr>
            </a:p>
          </p:txBody>
        </p:sp>
        <p:sp>
          <p:nvSpPr>
            <p:cNvPr id="1710" name="Google Shape;1710;p41"/>
            <p:cNvSpPr/>
            <p:nvPr/>
          </p:nvSpPr>
          <p:spPr>
            <a:xfrm>
              <a:off x="4595580"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8</a:t>
              </a:r>
              <a:endParaRPr b="0" i="0" sz="1700" u="none" cap="none" strike="noStrike">
                <a:solidFill>
                  <a:srgbClr val="000000"/>
                </a:solidFill>
                <a:latin typeface="Arial"/>
                <a:ea typeface="Arial"/>
                <a:cs typeface="Arial"/>
                <a:sym typeface="Arial"/>
              </a:endParaRPr>
            </a:p>
          </p:txBody>
        </p:sp>
        <p:sp>
          <p:nvSpPr>
            <p:cNvPr id="1711" name="Google Shape;1711;p41"/>
            <p:cNvSpPr/>
            <p:nvPr/>
          </p:nvSpPr>
          <p:spPr>
            <a:xfrm>
              <a:off x="4595580"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10</a:t>
              </a:r>
              <a:endParaRPr b="0" i="0" sz="1700" u="none" cap="none" strike="noStrike">
                <a:solidFill>
                  <a:srgbClr val="000000"/>
                </a:solidFill>
                <a:latin typeface="Arial"/>
                <a:ea typeface="Arial"/>
                <a:cs typeface="Arial"/>
                <a:sym typeface="Arial"/>
              </a:endParaRPr>
            </a:p>
          </p:txBody>
        </p:sp>
        <p:sp>
          <p:nvSpPr>
            <p:cNvPr id="1712" name="Google Shape;1712;p41"/>
            <p:cNvSpPr/>
            <p:nvPr/>
          </p:nvSpPr>
          <p:spPr>
            <a:xfrm>
              <a:off x="4284375"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16</a:t>
              </a:r>
              <a:endParaRPr b="0" baseline="-25000" i="0" sz="900" u="none" cap="none" strike="noStrike">
                <a:solidFill>
                  <a:srgbClr val="000000"/>
                </a:solidFill>
                <a:latin typeface="Arial"/>
                <a:ea typeface="Arial"/>
                <a:cs typeface="Arial"/>
                <a:sym typeface="Arial"/>
              </a:endParaRPr>
            </a:p>
          </p:txBody>
        </p:sp>
      </p:grpSp>
      <p:sp>
        <p:nvSpPr>
          <p:cNvPr id="1713" name="Google Shape;1713;p41"/>
          <p:cNvSpPr/>
          <p:nvPr/>
        </p:nvSpPr>
        <p:spPr>
          <a:xfrm>
            <a:off x="3765325" y="3294650"/>
            <a:ext cx="2004600" cy="86400"/>
          </a:xfrm>
          <a:prstGeom prst="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41"/>
          <p:cNvSpPr txBox="1"/>
          <p:nvPr/>
        </p:nvSpPr>
        <p:spPr>
          <a:xfrm>
            <a:off x="3876775" y="2763688"/>
            <a:ext cx="17226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Lato"/>
                <a:ea typeface="Lato"/>
                <a:cs typeface="Lato"/>
                <a:sym typeface="Lato"/>
              </a:rPr>
              <a:t>2x2 Max Pool </a:t>
            </a:r>
            <a:endParaRPr b="0" i="0" sz="1100" u="none" cap="none" strike="noStrike">
              <a:solidFill>
                <a:srgbClr val="000000"/>
              </a:solidFill>
              <a:latin typeface="Lato"/>
              <a:ea typeface="Lato"/>
              <a:cs typeface="Lato"/>
              <a:sym typeface="Lato"/>
            </a:endParaRPr>
          </a:p>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Lato"/>
                <a:ea typeface="Lato"/>
                <a:cs typeface="Lato"/>
                <a:sym typeface="Lato"/>
              </a:rPr>
              <a:t>Stride = 2</a:t>
            </a:r>
            <a:endParaRPr b="0" i="0" sz="1100" u="none" cap="none" strike="noStrike">
              <a:solidFill>
                <a:srgbClr val="000000"/>
              </a:solidFill>
              <a:latin typeface="Lato"/>
              <a:ea typeface="Lato"/>
              <a:cs typeface="Lato"/>
              <a:sym typeface="La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8" name="Shape 1718"/>
        <p:cNvGrpSpPr/>
        <p:nvPr/>
      </p:nvGrpSpPr>
      <p:grpSpPr>
        <a:xfrm>
          <a:off x="0" y="0"/>
          <a:ext cx="0" cy="0"/>
          <a:chOff x="0" y="0"/>
          <a:chExt cx="0" cy="0"/>
        </a:xfrm>
      </p:grpSpPr>
      <p:sp>
        <p:nvSpPr>
          <p:cNvPr id="1719" name="Google Shape;1719;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Pooling</a:t>
            </a:r>
            <a:endParaRPr/>
          </a:p>
        </p:txBody>
      </p:sp>
      <p:grpSp>
        <p:nvGrpSpPr>
          <p:cNvPr id="1720" name="Google Shape;1720;p42"/>
          <p:cNvGrpSpPr/>
          <p:nvPr/>
        </p:nvGrpSpPr>
        <p:grpSpPr>
          <a:xfrm>
            <a:off x="5880196" y="2763694"/>
            <a:ext cx="1002240" cy="1050683"/>
            <a:chOff x="3352962" y="2571761"/>
            <a:chExt cx="802305" cy="787028"/>
          </a:xfrm>
        </p:grpSpPr>
        <p:sp>
          <p:nvSpPr>
            <p:cNvPr id="1721" name="Google Shape;1721;p42"/>
            <p:cNvSpPr/>
            <p:nvPr/>
          </p:nvSpPr>
          <p:spPr>
            <a:xfrm>
              <a:off x="3352962" y="2571761"/>
              <a:ext cx="401100" cy="393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9.5</a:t>
              </a:r>
              <a:endParaRPr b="0" baseline="-25000" i="0" sz="900" u="none" cap="none" strike="noStrike">
                <a:solidFill>
                  <a:srgbClr val="000000"/>
                </a:solidFill>
                <a:latin typeface="Arial"/>
                <a:ea typeface="Arial"/>
                <a:cs typeface="Arial"/>
                <a:sym typeface="Arial"/>
              </a:endParaRPr>
            </a:p>
          </p:txBody>
        </p:sp>
        <p:sp>
          <p:nvSpPr>
            <p:cNvPr id="1722" name="Google Shape;1722;p42"/>
            <p:cNvSpPr/>
            <p:nvPr/>
          </p:nvSpPr>
          <p:spPr>
            <a:xfrm>
              <a:off x="3754167" y="2571761"/>
              <a:ext cx="401100" cy="393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4.75</a:t>
              </a:r>
              <a:endParaRPr b="0" i="0" sz="1700" u="none" cap="none" strike="noStrike">
                <a:solidFill>
                  <a:srgbClr val="000000"/>
                </a:solidFill>
                <a:latin typeface="Arial"/>
                <a:ea typeface="Arial"/>
                <a:cs typeface="Arial"/>
                <a:sym typeface="Arial"/>
              </a:endParaRPr>
            </a:p>
          </p:txBody>
        </p:sp>
        <p:sp>
          <p:nvSpPr>
            <p:cNvPr id="1723" name="Google Shape;1723;p42"/>
            <p:cNvSpPr/>
            <p:nvPr/>
          </p:nvSpPr>
          <p:spPr>
            <a:xfrm>
              <a:off x="3352962" y="2965189"/>
              <a:ext cx="401100" cy="393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25.75</a:t>
              </a:r>
              <a:endParaRPr b="0" baseline="-25000" i="0" sz="900" u="none" cap="none" strike="noStrike">
                <a:solidFill>
                  <a:srgbClr val="000000"/>
                </a:solidFill>
                <a:latin typeface="Arial"/>
                <a:ea typeface="Arial"/>
                <a:cs typeface="Arial"/>
                <a:sym typeface="Arial"/>
              </a:endParaRPr>
            </a:p>
          </p:txBody>
        </p:sp>
        <p:sp>
          <p:nvSpPr>
            <p:cNvPr id="1724" name="Google Shape;1724;p42"/>
            <p:cNvSpPr/>
            <p:nvPr/>
          </p:nvSpPr>
          <p:spPr>
            <a:xfrm>
              <a:off x="3754167" y="2965189"/>
              <a:ext cx="401100" cy="393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7.75</a:t>
              </a:r>
              <a:endParaRPr b="0" i="0" sz="1700" u="none" cap="none" strike="noStrike">
                <a:solidFill>
                  <a:srgbClr val="000000"/>
                </a:solidFill>
                <a:latin typeface="Arial"/>
                <a:ea typeface="Arial"/>
                <a:cs typeface="Arial"/>
                <a:sym typeface="Arial"/>
              </a:endParaRPr>
            </a:p>
          </p:txBody>
        </p:sp>
      </p:grpSp>
      <p:grpSp>
        <p:nvGrpSpPr>
          <p:cNvPr id="1725" name="Google Shape;1725;p42"/>
          <p:cNvGrpSpPr/>
          <p:nvPr/>
        </p:nvGrpSpPr>
        <p:grpSpPr>
          <a:xfrm>
            <a:off x="1591342" y="2238529"/>
            <a:ext cx="2004614" cy="2101017"/>
            <a:chOff x="4284375" y="2507250"/>
            <a:chExt cx="1244715" cy="1262175"/>
          </a:xfrm>
        </p:grpSpPr>
        <p:sp>
          <p:nvSpPr>
            <p:cNvPr id="1726" name="Google Shape;1726;p42"/>
            <p:cNvSpPr/>
            <p:nvPr/>
          </p:nvSpPr>
          <p:spPr>
            <a:xfrm>
              <a:off x="4906785" y="2507250"/>
              <a:ext cx="311100" cy="315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3</a:t>
              </a:r>
              <a:endParaRPr b="0" i="0" sz="1700" u="none" cap="none" strike="noStrike">
                <a:solidFill>
                  <a:srgbClr val="000000"/>
                </a:solidFill>
                <a:latin typeface="Arial"/>
                <a:ea typeface="Arial"/>
                <a:cs typeface="Arial"/>
                <a:sym typeface="Arial"/>
              </a:endParaRPr>
            </a:p>
          </p:txBody>
        </p:sp>
        <p:sp>
          <p:nvSpPr>
            <p:cNvPr id="1727" name="Google Shape;1727;p42"/>
            <p:cNvSpPr/>
            <p:nvPr/>
          </p:nvSpPr>
          <p:spPr>
            <a:xfrm>
              <a:off x="5217990" y="2507250"/>
              <a:ext cx="311100" cy="315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9</a:t>
              </a:r>
              <a:endParaRPr b="0" i="0" sz="1700" u="none" cap="none" strike="noStrike">
                <a:solidFill>
                  <a:srgbClr val="000000"/>
                </a:solidFill>
                <a:latin typeface="Arial"/>
                <a:ea typeface="Arial"/>
                <a:cs typeface="Arial"/>
                <a:sym typeface="Arial"/>
              </a:endParaRPr>
            </a:p>
          </p:txBody>
        </p:sp>
        <p:sp>
          <p:nvSpPr>
            <p:cNvPr id="1728" name="Google Shape;1728;p42"/>
            <p:cNvSpPr/>
            <p:nvPr/>
          </p:nvSpPr>
          <p:spPr>
            <a:xfrm>
              <a:off x="4906785" y="2822775"/>
              <a:ext cx="311100" cy="315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0</a:t>
              </a:r>
              <a:endParaRPr b="0" i="0" sz="1700" u="none" cap="none" strike="noStrike">
                <a:solidFill>
                  <a:srgbClr val="000000"/>
                </a:solidFill>
                <a:latin typeface="Arial"/>
                <a:ea typeface="Arial"/>
                <a:cs typeface="Arial"/>
                <a:sym typeface="Arial"/>
              </a:endParaRPr>
            </a:p>
          </p:txBody>
        </p:sp>
        <p:sp>
          <p:nvSpPr>
            <p:cNvPr id="1729" name="Google Shape;1729;p42"/>
            <p:cNvSpPr/>
            <p:nvPr/>
          </p:nvSpPr>
          <p:spPr>
            <a:xfrm>
              <a:off x="5217990" y="2822775"/>
              <a:ext cx="311100" cy="315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7</a:t>
              </a:r>
              <a:endParaRPr b="0" i="0" sz="1700" u="none" cap="none" strike="noStrike">
                <a:solidFill>
                  <a:srgbClr val="000000"/>
                </a:solidFill>
                <a:latin typeface="Arial"/>
                <a:ea typeface="Arial"/>
                <a:cs typeface="Arial"/>
                <a:sym typeface="Arial"/>
              </a:endParaRPr>
            </a:p>
          </p:txBody>
        </p:sp>
        <p:sp>
          <p:nvSpPr>
            <p:cNvPr id="1730" name="Google Shape;1730;p42"/>
            <p:cNvSpPr/>
            <p:nvPr/>
          </p:nvSpPr>
          <p:spPr>
            <a:xfrm>
              <a:off x="4284375" y="3138300"/>
              <a:ext cx="311100" cy="315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6</a:t>
              </a:r>
              <a:endParaRPr b="0" i="0" sz="1700" u="none" cap="none" strike="noStrike">
                <a:solidFill>
                  <a:srgbClr val="000000"/>
                </a:solidFill>
                <a:latin typeface="Arial"/>
                <a:ea typeface="Arial"/>
                <a:cs typeface="Arial"/>
                <a:sym typeface="Arial"/>
              </a:endParaRPr>
            </a:p>
          </p:txBody>
        </p:sp>
        <p:sp>
          <p:nvSpPr>
            <p:cNvPr id="1731" name="Google Shape;1731;p42"/>
            <p:cNvSpPr/>
            <p:nvPr/>
          </p:nvSpPr>
          <p:spPr>
            <a:xfrm>
              <a:off x="4595580" y="3138300"/>
              <a:ext cx="311100" cy="315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12</a:t>
              </a:r>
              <a:endParaRPr b="0" i="0" sz="1700" u="none" cap="none" strike="noStrike">
                <a:solidFill>
                  <a:srgbClr val="000000"/>
                </a:solidFill>
                <a:latin typeface="Arial"/>
                <a:ea typeface="Arial"/>
                <a:cs typeface="Arial"/>
                <a:sym typeface="Arial"/>
              </a:endParaRPr>
            </a:p>
          </p:txBody>
        </p:sp>
        <p:sp>
          <p:nvSpPr>
            <p:cNvPr id="1732" name="Google Shape;1732;p42"/>
            <p:cNvSpPr/>
            <p:nvPr/>
          </p:nvSpPr>
          <p:spPr>
            <a:xfrm>
              <a:off x="4906785" y="3138300"/>
              <a:ext cx="311100" cy="315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13</a:t>
              </a:r>
              <a:endParaRPr b="0" i="0" sz="1700" u="none" cap="none" strike="noStrike">
                <a:solidFill>
                  <a:srgbClr val="000000"/>
                </a:solidFill>
                <a:latin typeface="Arial"/>
                <a:ea typeface="Arial"/>
                <a:cs typeface="Arial"/>
                <a:sym typeface="Arial"/>
              </a:endParaRPr>
            </a:p>
          </p:txBody>
        </p:sp>
        <p:sp>
          <p:nvSpPr>
            <p:cNvPr id="1733" name="Google Shape;1733;p42"/>
            <p:cNvSpPr/>
            <p:nvPr/>
          </p:nvSpPr>
          <p:spPr>
            <a:xfrm>
              <a:off x="5217990" y="3138300"/>
              <a:ext cx="311100" cy="315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8</a:t>
              </a:r>
              <a:endParaRPr b="0" i="0" sz="1700" u="none" cap="none" strike="noStrike">
                <a:solidFill>
                  <a:srgbClr val="000000"/>
                </a:solidFill>
                <a:latin typeface="Arial"/>
                <a:ea typeface="Arial"/>
                <a:cs typeface="Arial"/>
                <a:sym typeface="Arial"/>
              </a:endParaRPr>
            </a:p>
          </p:txBody>
        </p:sp>
        <p:sp>
          <p:nvSpPr>
            <p:cNvPr id="1734" name="Google Shape;1734;p42"/>
            <p:cNvSpPr/>
            <p:nvPr/>
          </p:nvSpPr>
          <p:spPr>
            <a:xfrm>
              <a:off x="4284375" y="3453825"/>
              <a:ext cx="311100" cy="315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67</a:t>
              </a:r>
              <a:endParaRPr b="0" i="0" sz="1700" u="none" cap="none" strike="noStrike">
                <a:solidFill>
                  <a:srgbClr val="000000"/>
                </a:solidFill>
                <a:latin typeface="Arial"/>
                <a:ea typeface="Arial"/>
                <a:cs typeface="Arial"/>
                <a:sym typeface="Arial"/>
              </a:endParaRPr>
            </a:p>
          </p:txBody>
        </p:sp>
        <p:sp>
          <p:nvSpPr>
            <p:cNvPr id="1735" name="Google Shape;1735;p42"/>
            <p:cNvSpPr/>
            <p:nvPr/>
          </p:nvSpPr>
          <p:spPr>
            <a:xfrm>
              <a:off x="4595580" y="3453825"/>
              <a:ext cx="311100" cy="315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18</a:t>
              </a:r>
              <a:endParaRPr b="0" i="0" sz="1700" u="none" cap="none" strike="noStrike">
                <a:solidFill>
                  <a:srgbClr val="000000"/>
                </a:solidFill>
                <a:latin typeface="Arial"/>
                <a:ea typeface="Arial"/>
                <a:cs typeface="Arial"/>
                <a:sym typeface="Arial"/>
              </a:endParaRPr>
            </a:p>
          </p:txBody>
        </p:sp>
        <p:sp>
          <p:nvSpPr>
            <p:cNvPr id="1736" name="Google Shape;1736;p42"/>
            <p:cNvSpPr/>
            <p:nvPr/>
          </p:nvSpPr>
          <p:spPr>
            <a:xfrm>
              <a:off x="4906785" y="3453825"/>
              <a:ext cx="311100" cy="315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3</a:t>
              </a:r>
              <a:endParaRPr b="0" i="0" sz="1700" u="none" cap="none" strike="noStrike">
                <a:solidFill>
                  <a:srgbClr val="000000"/>
                </a:solidFill>
                <a:latin typeface="Arial"/>
                <a:ea typeface="Arial"/>
                <a:cs typeface="Arial"/>
                <a:sym typeface="Arial"/>
              </a:endParaRPr>
            </a:p>
          </p:txBody>
        </p:sp>
        <p:sp>
          <p:nvSpPr>
            <p:cNvPr id="1737" name="Google Shape;1737;p42"/>
            <p:cNvSpPr/>
            <p:nvPr/>
          </p:nvSpPr>
          <p:spPr>
            <a:xfrm>
              <a:off x="5217990" y="3453825"/>
              <a:ext cx="311100" cy="3156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7</a:t>
              </a:r>
              <a:endParaRPr b="0" i="0" sz="1700" u="none" cap="none" strike="noStrike">
                <a:solidFill>
                  <a:srgbClr val="000000"/>
                </a:solidFill>
                <a:latin typeface="Arial"/>
                <a:ea typeface="Arial"/>
                <a:cs typeface="Arial"/>
                <a:sym typeface="Arial"/>
              </a:endParaRPr>
            </a:p>
          </p:txBody>
        </p:sp>
        <p:sp>
          <p:nvSpPr>
            <p:cNvPr id="1738" name="Google Shape;1738;p42"/>
            <p:cNvSpPr/>
            <p:nvPr/>
          </p:nvSpPr>
          <p:spPr>
            <a:xfrm>
              <a:off x="4284375"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4</a:t>
              </a:r>
              <a:endParaRPr b="0" baseline="-25000" i="0" sz="900" u="none" cap="none" strike="noStrike">
                <a:solidFill>
                  <a:srgbClr val="000000"/>
                </a:solidFill>
                <a:latin typeface="Arial"/>
                <a:ea typeface="Arial"/>
                <a:cs typeface="Arial"/>
                <a:sym typeface="Arial"/>
              </a:endParaRPr>
            </a:p>
          </p:txBody>
        </p:sp>
        <p:sp>
          <p:nvSpPr>
            <p:cNvPr id="1739" name="Google Shape;1739;p42"/>
            <p:cNvSpPr/>
            <p:nvPr/>
          </p:nvSpPr>
          <p:spPr>
            <a:xfrm>
              <a:off x="4595580" y="2507250"/>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8</a:t>
              </a:r>
              <a:endParaRPr b="0" i="0" sz="1700" u="none" cap="none" strike="noStrike">
                <a:solidFill>
                  <a:srgbClr val="000000"/>
                </a:solidFill>
                <a:latin typeface="Arial"/>
                <a:ea typeface="Arial"/>
                <a:cs typeface="Arial"/>
                <a:sym typeface="Arial"/>
              </a:endParaRPr>
            </a:p>
          </p:txBody>
        </p:sp>
        <p:sp>
          <p:nvSpPr>
            <p:cNvPr id="1740" name="Google Shape;1740;p42"/>
            <p:cNvSpPr/>
            <p:nvPr/>
          </p:nvSpPr>
          <p:spPr>
            <a:xfrm>
              <a:off x="4595580"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10</a:t>
              </a:r>
              <a:endParaRPr b="0" i="0" sz="1700" u="none" cap="none" strike="noStrike">
                <a:solidFill>
                  <a:srgbClr val="000000"/>
                </a:solidFill>
                <a:latin typeface="Arial"/>
                <a:ea typeface="Arial"/>
                <a:cs typeface="Arial"/>
                <a:sym typeface="Arial"/>
              </a:endParaRPr>
            </a:p>
          </p:txBody>
        </p:sp>
        <p:sp>
          <p:nvSpPr>
            <p:cNvPr id="1741" name="Google Shape;1741;p42"/>
            <p:cNvSpPr/>
            <p:nvPr/>
          </p:nvSpPr>
          <p:spPr>
            <a:xfrm>
              <a:off x="4284375" y="2822775"/>
              <a:ext cx="311100" cy="3156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Arial"/>
                  <a:ea typeface="Arial"/>
                  <a:cs typeface="Arial"/>
                  <a:sym typeface="Arial"/>
                </a:rPr>
                <a:t>16</a:t>
              </a:r>
              <a:endParaRPr b="0" baseline="-25000" i="0" sz="900" u="none" cap="none" strike="noStrike">
                <a:solidFill>
                  <a:srgbClr val="000000"/>
                </a:solidFill>
                <a:latin typeface="Arial"/>
                <a:ea typeface="Arial"/>
                <a:cs typeface="Arial"/>
                <a:sym typeface="Arial"/>
              </a:endParaRPr>
            </a:p>
          </p:txBody>
        </p:sp>
      </p:grpSp>
      <p:sp>
        <p:nvSpPr>
          <p:cNvPr id="1742" name="Google Shape;1742;p42"/>
          <p:cNvSpPr/>
          <p:nvPr/>
        </p:nvSpPr>
        <p:spPr>
          <a:xfrm>
            <a:off x="3765325" y="3294650"/>
            <a:ext cx="2004600" cy="86400"/>
          </a:xfrm>
          <a:prstGeom prst="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42"/>
          <p:cNvSpPr txBox="1"/>
          <p:nvPr/>
        </p:nvSpPr>
        <p:spPr>
          <a:xfrm>
            <a:off x="3840325" y="2443113"/>
            <a:ext cx="1722600" cy="692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Lato"/>
                <a:ea typeface="Lato"/>
                <a:cs typeface="Lato"/>
                <a:sym typeface="Lato"/>
              </a:rPr>
              <a:t>2x2 Mean/average  Pool </a:t>
            </a:r>
            <a:endParaRPr b="0" i="0" sz="1100" u="none" cap="none" strike="noStrike">
              <a:solidFill>
                <a:srgbClr val="000000"/>
              </a:solidFill>
              <a:latin typeface="Lato"/>
              <a:ea typeface="Lato"/>
              <a:cs typeface="Lato"/>
              <a:sym typeface="Lato"/>
            </a:endParaRPr>
          </a:p>
          <a:p>
            <a:pPr indent="0" lvl="0" marL="0" marR="0" rtl="0" algn="ctr">
              <a:lnSpc>
                <a:spcPct val="100000"/>
              </a:lnSpc>
              <a:spcBef>
                <a:spcPts val="0"/>
              </a:spcBef>
              <a:spcAft>
                <a:spcPts val="0"/>
              </a:spcAft>
              <a:buClr>
                <a:srgbClr val="000000"/>
              </a:buClr>
              <a:buSzPts val="1100"/>
              <a:buFont typeface="Arial"/>
              <a:buNone/>
            </a:pPr>
            <a:r>
              <a:t/>
            </a:r>
            <a:endParaRPr sz="1100">
              <a:latin typeface="Lato"/>
              <a:ea typeface="Lato"/>
              <a:cs typeface="Lato"/>
              <a:sym typeface="Lato"/>
            </a:endParaRPr>
          </a:p>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Lato"/>
                <a:ea typeface="Lato"/>
                <a:cs typeface="Lato"/>
                <a:sym typeface="Lato"/>
              </a:rPr>
              <a:t>Stride = 2</a:t>
            </a:r>
            <a:endParaRPr b="0" i="0" sz="1100" u="none" cap="none" strike="noStrike">
              <a:solidFill>
                <a:srgbClr val="000000"/>
              </a:solidFill>
              <a:latin typeface="Lato"/>
              <a:ea typeface="Lato"/>
              <a:cs typeface="Lato"/>
              <a:sym typeface="La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
        <p:nvSpPr>
          <p:cNvPr id="1748" name="Google Shape;1748;g28505407ed6_1_410"/>
          <p:cNvSpPr txBox="1"/>
          <p:nvPr>
            <p:ph idx="1" type="body"/>
          </p:nvPr>
        </p:nvSpPr>
        <p:spPr>
          <a:xfrm>
            <a:off x="311700" y="1770350"/>
            <a:ext cx="8520600" cy="9033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Clr>
                <a:srgbClr val="000000"/>
              </a:buClr>
              <a:buSzPts val="3333"/>
              <a:buFont typeface="Arial"/>
              <a:buNone/>
            </a:pPr>
            <a:r>
              <a:rPr lang="en" sz="3000">
                <a:solidFill>
                  <a:schemeClr val="accent3"/>
                </a:solidFill>
                <a:latin typeface="Alfa Slab One"/>
                <a:ea typeface="Alfa Slab One"/>
                <a:cs typeface="Alfa Slab One"/>
                <a:sym typeface="Alfa Slab One"/>
              </a:rPr>
              <a:t>Backpropagation in CNN</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2" name="Shape 1752"/>
        <p:cNvGrpSpPr/>
        <p:nvPr/>
      </p:nvGrpSpPr>
      <p:grpSpPr>
        <a:xfrm>
          <a:off x="0" y="0"/>
          <a:ext cx="0" cy="0"/>
          <a:chOff x="0" y="0"/>
          <a:chExt cx="0" cy="0"/>
        </a:xfrm>
      </p:grpSpPr>
      <p:sp>
        <p:nvSpPr>
          <p:cNvPr id="1753" name="Google Shape;1753;p4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Backpropagation: Chain Rule Refresher</a:t>
            </a:r>
            <a:endParaRPr/>
          </a:p>
        </p:txBody>
      </p:sp>
      <p:pic>
        <p:nvPicPr>
          <p:cNvPr id="1754" name="Google Shape;1754;p44"/>
          <p:cNvPicPr preferRelativeResize="0"/>
          <p:nvPr/>
        </p:nvPicPr>
        <p:blipFill rotWithShape="1">
          <a:blip r:embed="rId3">
            <a:alphaModFix/>
          </a:blip>
          <a:srcRect b="0" l="0" r="0" t="0"/>
          <a:stretch/>
        </p:blipFill>
        <p:spPr>
          <a:xfrm>
            <a:off x="2103950" y="1171600"/>
            <a:ext cx="4936100" cy="3702075"/>
          </a:xfrm>
          <a:prstGeom prst="rect">
            <a:avLst/>
          </a:prstGeom>
          <a:noFill/>
          <a:ln>
            <a:noFill/>
          </a:ln>
        </p:spPr>
      </p:pic>
      <p:sp>
        <p:nvSpPr>
          <p:cNvPr id="1755" name="Google Shape;1755;p44"/>
          <p:cNvSpPr txBox="1"/>
          <p:nvPr/>
        </p:nvSpPr>
        <p:spPr>
          <a:xfrm>
            <a:off x="2933950" y="4735575"/>
            <a:ext cx="66291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ld Standard TT"/>
                <a:ea typeface="Old Standard TT"/>
                <a:cs typeface="Old Standard TT"/>
                <a:sym typeface="Old Standard TT"/>
              </a:rPr>
              <a:t>All visual credits to: https://pavisj.medium.com/convolutions-and-backpropagations-46026a8f5d2c</a:t>
            </a:r>
            <a:endParaRPr b="0" i="0" sz="1100" u="none" cap="none" strike="noStrike">
              <a:solidFill>
                <a:srgbClr val="000000"/>
              </a:solidFill>
              <a:latin typeface="Old Standard TT"/>
              <a:ea typeface="Old Standard TT"/>
              <a:cs typeface="Old Standard TT"/>
              <a:sym typeface="Old Standard TT"/>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9" name="Shape 1759"/>
        <p:cNvGrpSpPr/>
        <p:nvPr/>
      </p:nvGrpSpPr>
      <p:grpSpPr>
        <a:xfrm>
          <a:off x="0" y="0"/>
          <a:ext cx="0" cy="0"/>
          <a:chOff x="0" y="0"/>
          <a:chExt cx="0" cy="0"/>
        </a:xfrm>
      </p:grpSpPr>
      <p:sp>
        <p:nvSpPr>
          <p:cNvPr id="1760" name="Google Shape;1760;p4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Backpropagation: Chain Rule Refresher</a:t>
            </a:r>
            <a:endParaRPr/>
          </a:p>
        </p:txBody>
      </p:sp>
      <p:pic>
        <p:nvPicPr>
          <p:cNvPr id="1761" name="Google Shape;1761;p45"/>
          <p:cNvPicPr preferRelativeResize="0"/>
          <p:nvPr/>
        </p:nvPicPr>
        <p:blipFill rotWithShape="1">
          <a:blip r:embed="rId3">
            <a:alphaModFix/>
          </a:blip>
          <a:srcRect b="33163" l="0" r="0" t="0"/>
          <a:stretch/>
        </p:blipFill>
        <p:spPr>
          <a:xfrm>
            <a:off x="381000" y="1210625"/>
            <a:ext cx="4256576" cy="3556075"/>
          </a:xfrm>
          <a:prstGeom prst="rect">
            <a:avLst/>
          </a:prstGeom>
          <a:noFill/>
          <a:ln>
            <a:noFill/>
          </a:ln>
        </p:spPr>
      </p:pic>
      <p:pic>
        <p:nvPicPr>
          <p:cNvPr id="1762" name="Google Shape;1762;p45"/>
          <p:cNvPicPr preferRelativeResize="0"/>
          <p:nvPr/>
        </p:nvPicPr>
        <p:blipFill rotWithShape="1">
          <a:blip r:embed="rId3">
            <a:alphaModFix/>
          </a:blip>
          <a:srcRect b="0" l="0" r="0" t="66915"/>
          <a:stretch/>
        </p:blipFill>
        <p:spPr>
          <a:xfrm>
            <a:off x="4757975" y="2181550"/>
            <a:ext cx="3926600" cy="16237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6" name="Shape 1766"/>
        <p:cNvGrpSpPr/>
        <p:nvPr/>
      </p:nvGrpSpPr>
      <p:grpSpPr>
        <a:xfrm>
          <a:off x="0" y="0"/>
          <a:ext cx="0" cy="0"/>
          <a:chOff x="0" y="0"/>
          <a:chExt cx="0" cy="0"/>
        </a:xfrm>
      </p:grpSpPr>
      <p:sp>
        <p:nvSpPr>
          <p:cNvPr id="1767" name="Google Shape;1767;p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Backpropagation: Chain Rule Refresher</a:t>
            </a:r>
            <a:endParaRPr/>
          </a:p>
        </p:txBody>
      </p:sp>
      <p:pic>
        <p:nvPicPr>
          <p:cNvPr id="1768" name="Google Shape;1768;p46"/>
          <p:cNvPicPr preferRelativeResize="0"/>
          <p:nvPr/>
        </p:nvPicPr>
        <p:blipFill rotWithShape="1">
          <a:blip r:embed="rId3">
            <a:alphaModFix/>
          </a:blip>
          <a:srcRect b="0" l="0" r="0" t="0"/>
          <a:stretch/>
        </p:blipFill>
        <p:spPr>
          <a:xfrm>
            <a:off x="311700" y="1267250"/>
            <a:ext cx="6468140" cy="2085975"/>
          </a:xfrm>
          <a:prstGeom prst="rect">
            <a:avLst/>
          </a:prstGeom>
          <a:noFill/>
          <a:ln>
            <a:noFill/>
          </a:ln>
        </p:spPr>
      </p:pic>
      <p:pic>
        <p:nvPicPr>
          <p:cNvPr id="1769" name="Google Shape;1769;p46"/>
          <p:cNvPicPr preferRelativeResize="0"/>
          <p:nvPr/>
        </p:nvPicPr>
        <p:blipFill rotWithShape="1">
          <a:blip r:embed="rId4">
            <a:alphaModFix/>
          </a:blip>
          <a:srcRect b="0" l="0" r="0" t="0"/>
          <a:stretch/>
        </p:blipFill>
        <p:spPr>
          <a:xfrm>
            <a:off x="5543925" y="3095548"/>
            <a:ext cx="3307975" cy="1811125"/>
          </a:xfrm>
          <a:prstGeom prst="rect">
            <a:avLst/>
          </a:prstGeom>
          <a:noFill/>
          <a:ln>
            <a:noFill/>
          </a:ln>
        </p:spPr>
      </p:pic>
      <p:pic>
        <p:nvPicPr>
          <p:cNvPr id="1770" name="Google Shape;1770;p46"/>
          <p:cNvPicPr preferRelativeResize="0"/>
          <p:nvPr/>
        </p:nvPicPr>
        <p:blipFill rotWithShape="1">
          <a:blip r:embed="rId5">
            <a:alphaModFix/>
          </a:blip>
          <a:srcRect b="25134" l="0" r="63464" t="66914"/>
          <a:stretch/>
        </p:blipFill>
        <p:spPr>
          <a:xfrm>
            <a:off x="6382125" y="1630125"/>
            <a:ext cx="1434600" cy="390200"/>
          </a:xfrm>
          <a:prstGeom prst="rect">
            <a:avLst/>
          </a:prstGeom>
          <a:noFill/>
          <a:ln>
            <a:noFill/>
          </a:ln>
        </p:spPr>
      </p:pic>
      <p:pic>
        <p:nvPicPr>
          <p:cNvPr id="1771" name="Google Shape;1771;p46"/>
          <p:cNvPicPr preferRelativeResize="0"/>
          <p:nvPr/>
        </p:nvPicPr>
        <p:blipFill rotWithShape="1">
          <a:blip r:embed="rId5">
            <a:alphaModFix/>
          </a:blip>
          <a:srcRect b="25134" l="51267" r="21798" t="66914"/>
          <a:stretch/>
        </p:blipFill>
        <p:spPr>
          <a:xfrm>
            <a:off x="6570613" y="2134238"/>
            <a:ext cx="1057624" cy="3902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5" name="Shape 1775"/>
        <p:cNvGrpSpPr/>
        <p:nvPr/>
      </p:nvGrpSpPr>
      <p:grpSpPr>
        <a:xfrm>
          <a:off x="0" y="0"/>
          <a:ext cx="0" cy="0"/>
          <a:chOff x="0" y="0"/>
          <a:chExt cx="0" cy="0"/>
        </a:xfrm>
      </p:grpSpPr>
      <p:sp>
        <p:nvSpPr>
          <p:cNvPr id="1776" name="Google Shape;1776;p4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Backpropagation: Chain Rule Refresher</a:t>
            </a:r>
            <a:endParaRPr/>
          </a:p>
        </p:txBody>
      </p:sp>
      <p:pic>
        <p:nvPicPr>
          <p:cNvPr id="1777" name="Google Shape;1777;p47"/>
          <p:cNvPicPr preferRelativeResize="0"/>
          <p:nvPr/>
        </p:nvPicPr>
        <p:blipFill rotWithShape="1">
          <a:blip r:embed="rId3">
            <a:alphaModFix/>
          </a:blip>
          <a:srcRect b="36506" l="0" r="0" t="0"/>
          <a:stretch/>
        </p:blipFill>
        <p:spPr>
          <a:xfrm>
            <a:off x="356600" y="1317575"/>
            <a:ext cx="4314900" cy="3424450"/>
          </a:xfrm>
          <a:prstGeom prst="rect">
            <a:avLst/>
          </a:prstGeom>
          <a:noFill/>
          <a:ln>
            <a:noFill/>
          </a:ln>
        </p:spPr>
      </p:pic>
      <p:pic>
        <p:nvPicPr>
          <p:cNvPr id="1778" name="Google Shape;1778;p47"/>
          <p:cNvPicPr preferRelativeResize="0"/>
          <p:nvPr/>
        </p:nvPicPr>
        <p:blipFill rotWithShape="1">
          <a:blip r:embed="rId3">
            <a:alphaModFix/>
          </a:blip>
          <a:srcRect b="0" l="15705" r="11405" t="65632"/>
          <a:stretch/>
        </p:blipFill>
        <p:spPr>
          <a:xfrm>
            <a:off x="5002075" y="2074650"/>
            <a:ext cx="3315576" cy="1954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g28505407ed6_1_1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CNN</a:t>
            </a:r>
            <a:endParaRPr/>
          </a:p>
        </p:txBody>
      </p:sp>
      <p:sp>
        <p:nvSpPr>
          <p:cNvPr id="141" name="Google Shape;141;g28505407ed6_1_10"/>
          <p:cNvSpPr txBox="1"/>
          <p:nvPr>
            <p:ph idx="1" type="body"/>
          </p:nvPr>
        </p:nvSpPr>
        <p:spPr>
          <a:xfrm>
            <a:off x="311700" y="1595500"/>
            <a:ext cx="8520600" cy="1857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292929"/>
                </a:solidFill>
              </a:rPr>
              <a:t>A CNN is a specialized neural network which employs convolutional and pooling layers to extract features and hierarchical patterns automatically from the input. It's widely used in tasks like image recognition and object detection due to its ability to learn and recognize complex visual patterns.</a:t>
            </a:r>
            <a:endParaRPr>
              <a:solidFill>
                <a:srgbClr val="292929"/>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2" name="Shape 1782"/>
        <p:cNvGrpSpPr/>
        <p:nvPr/>
      </p:nvGrpSpPr>
      <p:grpSpPr>
        <a:xfrm>
          <a:off x="0" y="0"/>
          <a:ext cx="0" cy="0"/>
          <a:chOff x="0" y="0"/>
          <a:chExt cx="0" cy="0"/>
        </a:xfrm>
      </p:grpSpPr>
      <p:sp>
        <p:nvSpPr>
          <p:cNvPr id="1783" name="Google Shape;1783;p4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Backpropagation: Chain Rule in Convolutional Layer</a:t>
            </a:r>
            <a:endParaRPr/>
          </a:p>
        </p:txBody>
      </p:sp>
      <p:pic>
        <p:nvPicPr>
          <p:cNvPr id="1784" name="Google Shape;1784;p48"/>
          <p:cNvPicPr preferRelativeResize="0"/>
          <p:nvPr/>
        </p:nvPicPr>
        <p:blipFill rotWithShape="1">
          <a:blip r:embed="rId3">
            <a:alphaModFix/>
          </a:blip>
          <a:srcRect b="0" l="0" r="0" t="0"/>
          <a:stretch/>
        </p:blipFill>
        <p:spPr>
          <a:xfrm>
            <a:off x="1296400" y="1648675"/>
            <a:ext cx="6551200" cy="292347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8" name="Shape 1788"/>
        <p:cNvGrpSpPr/>
        <p:nvPr/>
      </p:nvGrpSpPr>
      <p:grpSpPr>
        <a:xfrm>
          <a:off x="0" y="0"/>
          <a:ext cx="0" cy="0"/>
          <a:chOff x="0" y="0"/>
          <a:chExt cx="0" cy="0"/>
        </a:xfrm>
      </p:grpSpPr>
      <p:sp>
        <p:nvSpPr>
          <p:cNvPr id="1789" name="Google Shape;1789;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Backpropagation: Chain Rule in Convolutional Layer</a:t>
            </a:r>
            <a:endParaRPr/>
          </a:p>
        </p:txBody>
      </p:sp>
      <p:pic>
        <p:nvPicPr>
          <p:cNvPr id="1790" name="Google Shape;1790;p49"/>
          <p:cNvPicPr preferRelativeResize="0"/>
          <p:nvPr/>
        </p:nvPicPr>
        <p:blipFill rotWithShape="1">
          <a:blip r:embed="rId3">
            <a:alphaModFix/>
          </a:blip>
          <a:srcRect b="31365" l="0" r="0" t="0"/>
          <a:stretch/>
        </p:blipFill>
        <p:spPr>
          <a:xfrm>
            <a:off x="259350" y="1372750"/>
            <a:ext cx="4842950" cy="3323926"/>
          </a:xfrm>
          <a:prstGeom prst="rect">
            <a:avLst/>
          </a:prstGeom>
          <a:noFill/>
          <a:ln>
            <a:noFill/>
          </a:ln>
        </p:spPr>
      </p:pic>
      <p:pic>
        <p:nvPicPr>
          <p:cNvPr id="1791" name="Google Shape;1791;p49"/>
          <p:cNvPicPr preferRelativeResize="0"/>
          <p:nvPr/>
        </p:nvPicPr>
        <p:blipFill rotWithShape="1">
          <a:blip r:embed="rId3">
            <a:alphaModFix/>
          </a:blip>
          <a:srcRect b="0" l="14942" r="14068" t="70004"/>
          <a:stretch/>
        </p:blipFill>
        <p:spPr>
          <a:xfrm>
            <a:off x="5060425" y="2094100"/>
            <a:ext cx="3428350" cy="144870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5" name="Shape 1795"/>
        <p:cNvGrpSpPr/>
        <p:nvPr/>
      </p:nvGrpSpPr>
      <p:grpSpPr>
        <a:xfrm>
          <a:off x="0" y="0"/>
          <a:ext cx="0" cy="0"/>
          <a:chOff x="0" y="0"/>
          <a:chExt cx="0" cy="0"/>
        </a:xfrm>
      </p:grpSpPr>
      <p:sp>
        <p:nvSpPr>
          <p:cNvPr id="1796" name="Google Shape;1796;p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Backpropagation: Chain Rule in Convolutional Layer</a:t>
            </a:r>
            <a:endParaRPr/>
          </a:p>
        </p:txBody>
      </p:sp>
      <p:pic>
        <p:nvPicPr>
          <p:cNvPr id="1797" name="Google Shape;1797;p50"/>
          <p:cNvPicPr preferRelativeResize="0"/>
          <p:nvPr/>
        </p:nvPicPr>
        <p:blipFill rotWithShape="1">
          <a:blip r:embed="rId3">
            <a:alphaModFix/>
          </a:blip>
          <a:srcRect b="0" l="0" r="0" t="0"/>
          <a:stretch/>
        </p:blipFill>
        <p:spPr>
          <a:xfrm>
            <a:off x="152400" y="1591625"/>
            <a:ext cx="8839200" cy="31750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1" name="Shape 1801"/>
        <p:cNvGrpSpPr/>
        <p:nvPr/>
      </p:nvGrpSpPr>
      <p:grpSpPr>
        <a:xfrm>
          <a:off x="0" y="0"/>
          <a:ext cx="0" cy="0"/>
          <a:chOff x="0" y="0"/>
          <a:chExt cx="0" cy="0"/>
        </a:xfrm>
      </p:grpSpPr>
      <p:sp>
        <p:nvSpPr>
          <p:cNvPr id="1802" name="Google Shape;1802;p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Backpropagation: Chain Rule in Convolutional Layer</a:t>
            </a:r>
            <a:endParaRPr/>
          </a:p>
        </p:txBody>
      </p:sp>
      <p:pic>
        <p:nvPicPr>
          <p:cNvPr id="1803" name="Google Shape;1803;p51"/>
          <p:cNvPicPr preferRelativeResize="0"/>
          <p:nvPr/>
        </p:nvPicPr>
        <p:blipFill rotWithShape="1">
          <a:blip r:embed="rId3">
            <a:alphaModFix/>
          </a:blip>
          <a:srcRect b="0" l="0" r="0" t="0"/>
          <a:stretch/>
        </p:blipFill>
        <p:spPr>
          <a:xfrm>
            <a:off x="386275" y="1333875"/>
            <a:ext cx="3780475" cy="3780475"/>
          </a:xfrm>
          <a:prstGeom prst="rect">
            <a:avLst/>
          </a:prstGeom>
          <a:noFill/>
          <a:ln>
            <a:noFill/>
          </a:ln>
        </p:spPr>
      </p:pic>
      <p:pic>
        <p:nvPicPr>
          <p:cNvPr id="1804" name="Google Shape;1804;p51"/>
          <p:cNvPicPr preferRelativeResize="0"/>
          <p:nvPr/>
        </p:nvPicPr>
        <p:blipFill rotWithShape="1">
          <a:blip r:embed="rId4">
            <a:alphaModFix/>
          </a:blip>
          <a:srcRect b="0" l="0" r="0" t="0"/>
          <a:stretch/>
        </p:blipFill>
        <p:spPr>
          <a:xfrm>
            <a:off x="4572000" y="1058225"/>
            <a:ext cx="3630708" cy="3780475"/>
          </a:xfrm>
          <a:prstGeom prst="rect">
            <a:avLst/>
          </a:prstGeom>
          <a:noFill/>
          <a:ln>
            <a:noFill/>
          </a:ln>
        </p:spPr>
      </p:pic>
      <p:sp>
        <p:nvSpPr>
          <p:cNvPr id="1805" name="Google Shape;1805;p51"/>
          <p:cNvSpPr txBox="1"/>
          <p:nvPr/>
        </p:nvSpPr>
        <p:spPr>
          <a:xfrm>
            <a:off x="4133575" y="102425"/>
            <a:ext cx="49053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Old Standard TT"/>
                <a:ea typeface="Old Standard TT"/>
                <a:cs typeface="Old Standard TT"/>
                <a:sym typeface="Old Standard TT"/>
              </a:rPr>
              <a:t>*This slide contains an animation, so it might not show up in the pdf file</a:t>
            </a:r>
            <a:endParaRPr b="0" i="0" sz="1200" u="none" cap="none" strike="noStrike">
              <a:solidFill>
                <a:srgbClr val="000000"/>
              </a:solidFill>
              <a:latin typeface="Old Standard TT"/>
              <a:ea typeface="Old Standard TT"/>
              <a:cs typeface="Old Standard TT"/>
              <a:sym typeface="Old Standard TT"/>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9" name="Shape 1809"/>
        <p:cNvGrpSpPr/>
        <p:nvPr/>
      </p:nvGrpSpPr>
      <p:grpSpPr>
        <a:xfrm>
          <a:off x="0" y="0"/>
          <a:ext cx="0" cy="0"/>
          <a:chOff x="0" y="0"/>
          <a:chExt cx="0" cy="0"/>
        </a:xfrm>
      </p:grpSpPr>
      <p:sp>
        <p:nvSpPr>
          <p:cNvPr id="1810" name="Google Shape;1810;p5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Backpropagation: Finding Gradients for X and F</a:t>
            </a:r>
            <a:endParaRPr/>
          </a:p>
        </p:txBody>
      </p:sp>
      <p:pic>
        <p:nvPicPr>
          <p:cNvPr id="1811" name="Google Shape;1811;p52"/>
          <p:cNvPicPr preferRelativeResize="0"/>
          <p:nvPr/>
        </p:nvPicPr>
        <p:blipFill rotWithShape="1">
          <a:blip r:embed="rId3">
            <a:alphaModFix/>
          </a:blip>
          <a:srcRect b="0" l="0" r="0" t="0"/>
          <a:stretch/>
        </p:blipFill>
        <p:spPr>
          <a:xfrm>
            <a:off x="4574525" y="1345400"/>
            <a:ext cx="4218551" cy="2864025"/>
          </a:xfrm>
          <a:prstGeom prst="rect">
            <a:avLst/>
          </a:prstGeom>
          <a:noFill/>
          <a:ln>
            <a:noFill/>
          </a:ln>
        </p:spPr>
      </p:pic>
      <p:pic>
        <p:nvPicPr>
          <p:cNvPr id="1812" name="Google Shape;1812;p52"/>
          <p:cNvPicPr preferRelativeResize="0"/>
          <p:nvPr/>
        </p:nvPicPr>
        <p:blipFill rotWithShape="1">
          <a:blip r:embed="rId4">
            <a:alphaModFix/>
          </a:blip>
          <a:srcRect b="6103" l="0" r="6785" t="0"/>
          <a:stretch/>
        </p:blipFill>
        <p:spPr>
          <a:xfrm>
            <a:off x="271600" y="1402250"/>
            <a:ext cx="4156825" cy="2928099"/>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6" name="Shape 1816"/>
        <p:cNvGrpSpPr/>
        <p:nvPr/>
      </p:nvGrpSpPr>
      <p:grpSpPr>
        <a:xfrm>
          <a:off x="0" y="0"/>
          <a:ext cx="0" cy="0"/>
          <a:chOff x="0" y="0"/>
          <a:chExt cx="0" cy="0"/>
        </a:xfrm>
      </p:grpSpPr>
      <p:sp>
        <p:nvSpPr>
          <p:cNvPr id="1817" name="Google Shape;1817;p5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sz="2700"/>
              <a:t>Backpropagation: Finding </a:t>
            </a:r>
            <a:r>
              <a:rPr b="1" i="1" lang="en" sz="2700">
                <a:solidFill>
                  <a:srgbClr val="292929"/>
                </a:solidFill>
                <a:highlight>
                  <a:srgbClr val="FFFFFF"/>
                </a:highlight>
              </a:rPr>
              <a:t>∂L/∂F</a:t>
            </a:r>
            <a:endParaRPr sz="2700"/>
          </a:p>
          <a:p>
            <a:pPr indent="0" lvl="0" marL="0" rtl="0" algn="l">
              <a:lnSpc>
                <a:spcPct val="100000"/>
              </a:lnSpc>
              <a:spcBef>
                <a:spcPts val="0"/>
              </a:spcBef>
              <a:spcAft>
                <a:spcPts val="0"/>
              </a:spcAft>
              <a:buSzPts val="3000"/>
              <a:buNone/>
            </a:pPr>
            <a:r>
              <a:t/>
            </a:r>
            <a:endParaRPr sz="2700"/>
          </a:p>
        </p:txBody>
      </p:sp>
      <p:sp>
        <p:nvSpPr>
          <p:cNvPr id="1818" name="Google Shape;1818;p53"/>
          <p:cNvSpPr txBox="1"/>
          <p:nvPr/>
        </p:nvSpPr>
        <p:spPr>
          <a:xfrm>
            <a:off x="311700" y="1121750"/>
            <a:ext cx="56004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Old Standard TT"/>
                <a:ea typeface="Old Standard TT"/>
                <a:cs typeface="Old Standard TT"/>
                <a:sym typeface="Old Standard TT"/>
              </a:rPr>
              <a:t>Step 1: Finding the local gradient - </a:t>
            </a:r>
            <a:r>
              <a:rPr b="1" i="1" lang="en" sz="1700" u="none" cap="none" strike="noStrike">
                <a:solidFill>
                  <a:srgbClr val="292929"/>
                </a:solidFill>
                <a:highlight>
                  <a:srgbClr val="FFFFFF"/>
                </a:highlight>
                <a:latin typeface="Georgia"/>
                <a:ea typeface="Georgia"/>
                <a:cs typeface="Georgia"/>
                <a:sym typeface="Georgia"/>
              </a:rPr>
              <a:t>∂O/∂F</a:t>
            </a:r>
            <a:endParaRPr b="0" i="0" sz="1600" u="none" cap="none" strike="noStrike">
              <a:solidFill>
                <a:srgbClr val="000000"/>
              </a:solidFill>
              <a:latin typeface="Old Standard TT"/>
              <a:ea typeface="Old Standard TT"/>
              <a:cs typeface="Old Standard TT"/>
              <a:sym typeface="Old Standard TT"/>
            </a:endParaRPr>
          </a:p>
        </p:txBody>
      </p:sp>
      <p:pic>
        <p:nvPicPr>
          <p:cNvPr id="1819" name="Google Shape;1819;p53"/>
          <p:cNvPicPr preferRelativeResize="0"/>
          <p:nvPr/>
        </p:nvPicPr>
        <p:blipFill rotWithShape="1">
          <a:blip r:embed="rId3">
            <a:alphaModFix/>
          </a:blip>
          <a:srcRect b="5993" l="0" r="0" t="16774"/>
          <a:stretch/>
        </p:blipFill>
        <p:spPr>
          <a:xfrm>
            <a:off x="1237225" y="1757500"/>
            <a:ext cx="6669550" cy="300875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3" name="Shape 1823"/>
        <p:cNvGrpSpPr/>
        <p:nvPr/>
      </p:nvGrpSpPr>
      <p:grpSpPr>
        <a:xfrm>
          <a:off x="0" y="0"/>
          <a:ext cx="0" cy="0"/>
          <a:chOff x="0" y="0"/>
          <a:chExt cx="0" cy="0"/>
        </a:xfrm>
      </p:grpSpPr>
      <p:sp>
        <p:nvSpPr>
          <p:cNvPr id="1824" name="Google Shape;1824;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sz="2700"/>
              <a:t>Backpropagation: Finding </a:t>
            </a:r>
            <a:r>
              <a:rPr b="1" i="1" lang="en" sz="2700">
                <a:solidFill>
                  <a:srgbClr val="292929"/>
                </a:solidFill>
                <a:highlight>
                  <a:srgbClr val="FFFFFF"/>
                </a:highlight>
              </a:rPr>
              <a:t>∂L/∂F</a:t>
            </a:r>
            <a:endParaRPr sz="2700"/>
          </a:p>
          <a:p>
            <a:pPr indent="0" lvl="0" marL="0" rtl="0" algn="l">
              <a:lnSpc>
                <a:spcPct val="100000"/>
              </a:lnSpc>
              <a:spcBef>
                <a:spcPts val="0"/>
              </a:spcBef>
              <a:spcAft>
                <a:spcPts val="0"/>
              </a:spcAft>
              <a:buSzPts val="3000"/>
              <a:buNone/>
            </a:pPr>
            <a:r>
              <a:t/>
            </a:r>
            <a:endParaRPr sz="2700"/>
          </a:p>
        </p:txBody>
      </p:sp>
      <p:sp>
        <p:nvSpPr>
          <p:cNvPr id="1825" name="Google Shape;1825;p54"/>
          <p:cNvSpPr txBox="1"/>
          <p:nvPr/>
        </p:nvSpPr>
        <p:spPr>
          <a:xfrm>
            <a:off x="311700" y="1121750"/>
            <a:ext cx="5600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Old Standard TT"/>
                <a:ea typeface="Old Standard TT"/>
                <a:cs typeface="Old Standard TT"/>
                <a:sym typeface="Old Standard TT"/>
              </a:rPr>
              <a:t>Step 2: Using the Chain rule</a:t>
            </a:r>
            <a:endParaRPr b="0" i="0" sz="1600" u="none" cap="none" strike="noStrike">
              <a:solidFill>
                <a:srgbClr val="000000"/>
              </a:solidFill>
              <a:latin typeface="Old Standard TT"/>
              <a:ea typeface="Old Standard TT"/>
              <a:cs typeface="Old Standard TT"/>
              <a:sym typeface="Old Standard TT"/>
            </a:endParaRPr>
          </a:p>
        </p:txBody>
      </p:sp>
      <p:pic>
        <p:nvPicPr>
          <p:cNvPr id="1826" name="Google Shape;1826;p54"/>
          <p:cNvPicPr preferRelativeResize="0"/>
          <p:nvPr/>
        </p:nvPicPr>
        <p:blipFill rotWithShape="1">
          <a:blip r:embed="rId3">
            <a:alphaModFix/>
          </a:blip>
          <a:srcRect b="0" l="0" r="0" t="0"/>
          <a:stretch/>
        </p:blipFill>
        <p:spPr>
          <a:xfrm>
            <a:off x="311700" y="1552850"/>
            <a:ext cx="3307025" cy="1774775"/>
          </a:xfrm>
          <a:prstGeom prst="rect">
            <a:avLst/>
          </a:prstGeom>
          <a:noFill/>
          <a:ln>
            <a:noFill/>
          </a:ln>
        </p:spPr>
      </p:pic>
      <p:pic>
        <p:nvPicPr>
          <p:cNvPr id="1827" name="Google Shape;1827;p54"/>
          <p:cNvPicPr preferRelativeResize="0"/>
          <p:nvPr/>
        </p:nvPicPr>
        <p:blipFill rotWithShape="1">
          <a:blip r:embed="rId4">
            <a:alphaModFix/>
          </a:blip>
          <a:srcRect b="0" l="0" r="0" t="0"/>
          <a:stretch/>
        </p:blipFill>
        <p:spPr>
          <a:xfrm>
            <a:off x="568513" y="3406700"/>
            <a:ext cx="2793400" cy="1477800"/>
          </a:xfrm>
          <a:prstGeom prst="rect">
            <a:avLst/>
          </a:prstGeom>
          <a:noFill/>
          <a:ln>
            <a:noFill/>
          </a:ln>
        </p:spPr>
      </p:pic>
      <p:pic>
        <p:nvPicPr>
          <p:cNvPr id="1828" name="Google Shape;1828;p54"/>
          <p:cNvPicPr preferRelativeResize="0"/>
          <p:nvPr/>
        </p:nvPicPr>
        <p:blipFill rotWithShape="1">
          <a:blip r:embed="rId5">
            <a:alphaModFix/>
          </a:blip>
          <a:srcRect b="0" l="0" r="0" t="0"/>
          <a:stretch/>
        </p:blipFill>
        <p:spPr>
          <a:xfrm>
            <a:off x="3851700" y="1663075"/>
            <a:ext cx="4980600" cy="3102799"/>
          </a:xfrm>
          <a:prstGeom prst="rect">
            <a:avLst/>
          </a:prstGeom>
          <a:noFill/>
          <a:ln>
            <a:noFill/>
          </a:ln>
        </p:spPr>
      </p:pic>
      <p:pic>
        <p:nvPicPr>
          <p:cNvPr id="1829" name="Google Shape;1829;p54"/>
          <p:cNvPicPr preferRelativeResize="0"/>
          <p:nvPr/>
        </p:nvPicPr>
        <p:blipFill rotWithShape="1">
          <a:blip r:embed="rId6">
            <a:alphaModFix/>
          </a:blip>
          <a:srcRect b="68524" l="7882" r="14453" t="16774"/>
          <a:stretch/>
        </p:blipFill>
        <p:spPr>
          <a:xfrm>
            <a:off x="3543500" y="1132550"/>
            <a:ext cx="5179650" cy="57270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3" name="Shape 1833"/>
        <p:cNvGrpSpPr/>
        <p:nvPr/>
      </p:nvGrpSpPr>
      <p:grpSpPr>
        <a:xfrm>
          <a:off x="0" y="0"/>
          <a:ext cx="0" cy="0"/>
          <a:chOff x="0" y="0"/>
          <a:chExt cx="0" cy="0"/>
        </a:xfrm>
      </p:grpSpPr>
      <p:sp>
        <p:nvSpPr>
          <p:cNvPr id="1834" name="Google Shape;1834;p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sz="2700"/>
              <a:t>Backpropagation: Finding </a:t>
            </a:r>
            <a:r>
              <a:rPr b="1" i="1" lang="en" sz="2700">
                <a:solidFill>
                  <a:srgbClr val="292929"/>
                </a:solidFill>
                <a:highlight>
                  <a:srgbClr val="FFFFFF"/>
                </a:highlight>
              </a:rPr>
              <a:t>∂L/∂F</a:t>
            </a:r>
            <a:endParaRPr sz="2700"/>
          </a:p>
        </p:txBody>
      </p:sp>
      <p:sp>
        <p:nvSpPr>
          <p:cNvPr id="1835" name="Google Shape;1835;p55"/>
          <p:cNvSpPr txBox="1"/>
          <p:nvPr/>
        </p:nvSpPr>
        <p:spPr>
          <a:xfrm>
            <a:off x="311700" y="1121750"/>
            <a:ext cx="5600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Old Standard TT"/>
                <a:ea typeface="Old Standard TT"/>
                <a:cs typeface="Old Standard TT"/>
                <a:sym typeface="Old Standard TT"/>
              </a:rPr>
              <a:t>Step 2: Using the Chain rule</a:t>
            </a:r>
            <a:endParaRPr b="0" i="0" sz="1600" u="none" cap="none" strike="noStrike">
              <a:solidFill>
                <a:srgbClr val="000000"/>
              </a:solidFill>
              <a:latin typeface="Old Standard TT"/>
              <a:ea typeface="Old Standard TT"/>
              <a:cs typeface="Old Standard TT"/>
              <a:sym typeface="Old Standard TT"/>
            </a:endParaRPr>
          </a:p>
        </p:txBody>
      </p:sp>
      <p:pic>
        <p:nvPicPr>
          <p:cNvPr id="1836" name="Google Shape;1836;p55"/>
          <p:cNvPicPr preferRelativeResize="0"/>
          <p:nvPr/>
        </p:nvPicPr>
        <p:blipFill rotWithShape="1">
          <a:blip r:embed="rId3">
            <a:alphaModFix/>
          </a:blip>
          <a:srcRect b="0" l="0" r="0" t="0"/>
          <a:stretch/>
        </p:blipFill>
        <p:spPr>
          <a:xfrm>
            <a:off x="311700" y="1552850"/>
            <a:ext cx="3307025" cy="1774775"/>
          </a:xfrm>
          <a:prstGeom prst="rect">
            <a:avLst/>
          </a:prstGeom>
          <a:noFill/>
          <a:ln>
            <a:noFill/>
          </a:ln>
        </p:spPr>
      </p:pic>
      <p:pic>
        <p:nvPicPr>
          <p:cNvPr id="1837" name="Google Shape;1837;p55"/>
          <p:cNvPicPr preferRelativeResize="0"/>
          <p:nvPr/>
        </p:nvPicPr>
        <p:blipFill rotWithShape="1">
          <a:blip r:embed="rId4">
            <a:alphaModFix/>
          </a:blip>
          <a:srcRect b="0" l="0" r="0" t="0"/>
          <a:stretch/>
        </p:blipFill>
        <p:spPr>
          <a:xfrm>
            <a:off x="568513" y="3406700"/>
            <a:ext cx="2793400" cy="1477800"/>
          </a:xfrm>
          <a:prstGeom prst="rect">
            <a:avLst/>
          </a:prstGeom>
          <a:noFill/>
          <a:ln>
            <a:noFill/>
          </a:ln>
        </p:spPr>
      </p:pic>
      <p:pic>
        <p:nvPicPr>
          <p:cNvPr id="1838" name="Google Shape;1838;p55"/>
          <p:cNvPicPr preferRelativeResize="0"/>
          <p:nvPr/>
        </p:nvPicPr>
        <p:blipFill rotWithShape="1">
          <a:blip r:embed="rId5">
            <a:alphaModFix/>
          </a:blip>
          <a:srcRect b="0" l="0" r="0" t="0"/>
          <a:stretch/>
        </p:blipFill>
        <p:spPr>
          <a:xfrm>
            <a:off x="3857925" y="1698825"/>
            <a:ext cx="4911675" cy="3059851"/>
          </a:xfrm>
          <a:prstGeom prst="rect">
            <a:avLst/>
          </a:prstGeom>
          <a:noFill/>
          <a:ln>
            <a:noFill/>
          </a:ln>
        </p:spPr>
      </p:pic>
      <p:pic>
        <p:nvPicPr>
          <p:cNvPr id="1839" name="Google Shape;1839;p55"/>
          <p:cNvPicPr preferRelativeResize="0"/>
          <p:nvPr/>
        </p:nvPicPr>
        <p:blipFill rotWithShape="1">
          <a:blip r:embed="rId6">
            <a:alphaModFix/>
          </a:blip>
          <a:srcRect b="68524" l="7882" r="14453" t="16774"/>
          <a:stretch/>
        </p:blipFill>
        <p:spPr>
          <a:xfrm>
            <a:off x="3543500" y="1132550"/>
            <a:ext cx="5179650" cy="57270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3" name="Shape 1843"/>
        <p:cNvGrpSpPr/>
        <p:nvPr/>
      </p:nvGrpSpPr>
      <p:grpSpPr>
        <a:xfrm>
          <a:off x="0" y="0"/>
          <a:ext cx="0" cy="0"/>
          <a:chOff x="0" y="0"/>
          <a:chExt cx="0" cy="0"/>
        </a:xfrm>
      </p:grpSpPr>
      <p:sp>
        <p:nvSpPr>
          <p:cNvPr id="1844" name="Google Shape;1844;p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sz="2700"/>
              <a:t>Backpropagation: Finding </a:t>
            </a:r>
            <a:r>
              <a:rPr b="1" i="1" lang="en" sz="2700">
                <a:solidFill>
                  <a:srgbClr val="292929"/>
                </a:solidFill>
                <a:highlight>
                  <a:srgbClr val="FFFFFF"/>
                </a:highlight>
              </a:rPr>
              <a:t>∂L/∂F</a:t>
            </a:r>
            <a:endParaRPr sz="2700"/>
          </a:p>
        </p:txBody>
      </p:sp>
      <p:pic>
        <p:nvPicPr>
          <p:cNvPr id="1845" name="Google Shape;1845;p56"/>
          <p:cNvPicPr preferRelativeResize="0"/>
          <p:nvPr/>
        </p:nvPicPr>
        <p:blipFill rotWithShape="1">
          <a:blip r:embed="rId3">
            <a:alphaModFix/>
          </a:blip>
          <a:srcRect b="0" l="0" r="0" t="0"/>
          <a:stretch/>
        </p:blipFill>
        <p:spPr>
          <a:xfrm>
            <a:off x="2007050" y="1891250"/>
            <a:ext cx="4994301" cy="3073301"/>
          </a:xfrm>
          <a:prstGeom prst="rect">
            <a:avLst/>
          </a:prstGeom>
          <a:noFill/>
          <a:ln>
            <a:noFill/>
          </a:ln>
        </p:spPr>
      </p:pic>
      <p:sp>
        <p:nvSpPr>
          <p:cNvPr id="1846" name="Google Shape;1846;p56"/>
          <p:cNvSpPr txBox="1"/>
          <p:nvPr/>
        </p:nvSpPr>
        <p:spPr>
          <a:xfrm>
            <a:off x="311700" y="1121750"/>
            <a:ext cx="8385000" cy="769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0" i="0" lang="en" sz="1900" u="none" cap="none" strike="noStrike">
                <a:solidFill>
                  <a:schemeClr val="dk1"/>
                </a:solidFill>
                <a:highlight>
                  <a:srgbClr val="FFFFFF"/>
                </a:highlight>
                <a:latin typeface="Old Standard TT"/>
                <a:ea typeface="Old Standard TT"/>
                <a:cs typeface="Old Standard TT"/>
                <a:sym typeface="Old Standard TT"/>
              </a:rPr>
              <a:t>∂L/∂F is nothing but the convolution between Input X and Loss Gradient from the next layer ∂L/∂O</a:t>
            </a:r>
            <a:endParaRPr b="0" i="0" sz="1400" u="none" cap="none" strike="noStrike">
              <a:solidFill>
                <a:schemeClr val="dk1"/>
              </a:solidFill>
              <a:latin typeface="Old Standard TT"/>
              <a:ea typeface="Old Standard TT"/>
              <a:cs typeface="Old Standard TT"/>
              <a:sym typeface="Old Standard TT"/>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0" name="Shape 1850"/>
        <p:cNvGrpSpPr/>
        <p:nvPr/>
      </p:nvGrpSpPr>
      <p:grpSpPr>
        <a:xfrm>
          <a:off x="0" y="0"/>
          <a:ext cx="0" cy="0"/>
          <a:chOff x="0" y="0"/>
          <a:chExt cx="0" cy="0"/>
        </a:xfrm>
      </p:grpSpPr>
      <p:sp>
        <p:nvSpPr>
          <p:cNvPr id="1851" name="Google Shape;1851;p5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sz="2700"/>
              <a:t>Backpropagation: </a:t>
            </a:r>
            <a:br>
              <a:rPr lang="en" sz="2700"/>
            </a:br>
            <a:r>
              <a:rPr lang="en" sz="2700"/>
              <a:t>Finding </a:t>
            </a:r>
            <a:r>
              <a:rPr b="1" i="1" lang="en" sz="2700">
                <a:solidFill>
                  <a:srgbClr val="292929"/>
                </a:solidFill>
                <a:highlight>
                  <a:srgbClr val="FFFFFF"/>
                </a:highlight>
              </a:rPr>
              <a:t>∂L/∂O</a:t>
            </a:r>
            <a:endParaRPr sz="2700"/>
          </a:p>
          <a:p>
            <a:pPr indent="0" lvl="0" marL="0" rtl="0" algn="l">
              <a:lnSpc>
                <a:spcPct val="100000"/>
              </a:lnSpc>
              <a:spcBef>
                <a:spcPts val="0"/>
              </a:spcBef>
              <a:spcAft>
                <a:spcPts val="0"/>
              </a:spcAft>
              <a:buSzPts val="3000"/>
              <a:buNone/>
            </a:pPr>
            <a:r>
              <a:t/>
            </a:r>
            <a:endParaRPr sz="2700"/>
          </a:p>
        </p:txBody>
      </p:sp>
      <p:sp>
        <p:nvSpPr>
          <p:cNvPr id="1852" name="Google Shape;1852;p57"/>
          <p:cNvSpPr txBox="1"/>
          <p:nvPr/>
        </p:nvSpPr>
        <p:spPr>
          <a:xfrm>
            <a:off x="311700" y="1274150"/>
            <a:ext cx="56004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Old Standard TT"/>
                <a:ea typeface="Old Standard TT"/>
                <a:cs typeface="Old Standard TT"/>
                <a:sym typeface="Old Standard TT"/>
              </a:rPr>
              <a:t>Step 1: Finding the local gradient - </a:t>
            </a:r>
            <a:r>
              <a:rPr b="1" i="1" lang="en" sz="1700" u="none" cap="none" strike="noStrike">
                <a:solidFill>
                  <a:srgbClr val="292929"/>
                </a:solidFill>
                <a:highlight>
                  <a:srgbClr val="FFFFFF"/>
                </a:highlight>
                <a:latin typeface="Georgia"/>
                <a:ea typeface="Georgia"/>
                <a:cs typeface="Georgia"/>
                <a:sym typeface="Georgia"/>
              </a:rPr>
              <a:t>∂O/∂X</a:t>
            </a:r>
            <a:endParaRPr b="0" i="0" sz="1600" u="none" cap="none" strike="noStrike">
              <a:solidFill>
                <a:srgbClr val="000000"/>
              </a:solidFill>
              <a:latin typeface="Old Standard TT"/>
              <a:ea typeface="Old Standard TT"/>
              <a:cs typeface="Old Standard TT"/>
              <a:sym typeface="Old Standard TT"/>
            </a:endParaRPr>
          </a:p>
        </p:txBody>
      </p:sp>
      <p:pic>
        <p:nvPicPr>
          <p:cNvPr id="1853" name="Google Shape;1853;p57"/>
          <p:cNvPicPr preferRelativeResize="0"/>
          <p:nvPr/>
        </p:nvPicPr>
        <p:blipFill rotWithShape="1">
          <a:blip r:embed="rId3">
            <a:alphaModFix/>
          </a:blip>
          <a:srcRect b="7006" l="0" r="0" t="17480"/>
          <a:stretch/>
        </p:blipFill>
        <p:spPr>
          <a:xfrm>
            <a:off x="1238250" y="1631675"/>
            <a:ext cx="6667500" cy="3150275"/>
          </a:xfrm>
          <a:prstGeom prst="rect">
            <a:avLst/>
          </a:prstGeom>
          <a:noFill/>
          <a:ln>
            <a:noFill/>
          </a:ln>
        </p:spPr>
      </p:pic>
      <p:pic>
        <p:nvPicPr>
          <p:cNvPr id="1854" name="Google Shape;1854;p57"/>
          <p:cNvPicPr preferRelativeResize="0"/>
          <p:nvPr/>
        </p:nvPicPr>
        <p:blipFill rotWithShape="1">
          <a:blip r:embed="rId4">
            <a:alphaModFix/>
          </a:blip>
          <a:srcRect b="0" l="0" r="0" t="0"/>
          <a:stretch/>
        </p:blipFill>
        <p:spPr>
          <a:xfrm>
            <a:off x="5655650" y="79500"/>
            <a:ext cx="3362049" cy="1207625"/>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n"/>
              <a:t>MLP Vs. CNN</a:t>
            </a:r>
            <a:endParaRPr/>
          </a:p>
        </p:txBody>
      </p:sp>
      <p:sp>
        <p:nvSpPr>
          <p:cNvPr id="147" name="Google Shape;147;p7"/>
          <p:cNvSpPr/>
          <p:nvPr/>
        </p:nvSpPr>
        <p:spPr>
          <a:xfrm>
            <a:off x="428437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7"/>
          <p:cNvSpPr/>
          <p:nvPr/>
        </p:nvSpPr>
        <p:spPr>
          <a:xfrm>
            <a:off x="459558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7"/>
          <p:cNvSpPr/>
          <p:nvPr/>
        </p:nvSpPr>
        <p:spPr>
          <a:xfrm>
            <a:off x="490678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7"/>
          <p:cNvSpPr/>
          <p:nvPr/>
        </p:nvSpPr>
        <p:spPr>
          <a:xfrm>
            <a:off x="5217990"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7"/>
          <p:cNvSpPr/>
          <p:nvPr/>
        </p:nvSpPr>
        <p:spPr>
          <a:xfrm>
            <a:off x="5529195" y="25072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7"/>
          <p:cNvSpPr/>
          <p:nvPr/>
        </p:nvSpPr>
        <p:spPr>
          <a:xfrm>
            <a:off x="428437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7"/>
          <p:cNvSpPr/>
          <p:nvPr/>
        </p:nvSpPr>
        <p:spPr>
          <a:xfrm>
            <a:off x="459558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7"/>
          <p:cNvSpPr/>
          <p:nvPr/>
        </p:nvSpPr>
        <p:spPr>
          <a:xfrm>
            <a:off x="490678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7"/>
          <p:cNvSpPr/>
          <p:nvPr/>
        </p:nvSpPr>
        <p:spPr>
          <a:xfrm>
            <a:off x="521799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7"/>
          <p:cNvSpPr/>
          <p:nvPr/>
        </p:nvSpPr>
        <p:spPr>
          <a:xfrm>
            <a:off x="552919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7"/>
          <p:cNvSpPr/>
          <p:nvPr/>
        </p:nvSpPr>
        <p:spPr>
          <a:xfrm>
            <a:off x="428437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7"/>
          <p:cNvSpPr/>
          <p:nvPr/>
        </p:nvSpPr>
        <p:spPr>
          <a:xfrm>
            <a:off x="459558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7"/>
          <p:cNvSpPr/>
          <p:nvPr/>
        </p:nvSpPr>
        <p:spPr>
          <a:xfrm>
            <a:off x="490678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7"/>
          <p:cNvSpPr/>
          <p:nvPr/>
        </p:nvSpPr>
        <p:spPr>
          <a:xfrm>
            <a:off x="521799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7"/>
          <p:cNvSpPr/>
          <p:nvPr/>
        </p:nvSpPr>
        <p:spPr>
          <a:xfrm>
            <a:off x="552919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7"/>
          <p:cNvSpPr/>
          <p:nvPr/>
        </p:nvSpPr>
        <p:spPr>
          <a:xfrm>
            <a:off x="428437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7"/>
          <p:cNvSpPr/>
          <p:nvPr/>
        </p:nvSpPr>
        <p:spPr>
          <a:xfrm>
            <a:off x="459558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7"/>
          <p:cNvSpPr/>
          <p:nvPr/>
        </p:nvSpPr>
        <p:spPr>
          <a:xfrm>
            <a:off x="490678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7"/>
          <p:cNvSpPr/>
          <p:nvPr/>
        </p:nvSpPr>
        <p:spPr>
          <a:xfrm>
            <a:off x="521799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7"/>
          <p:cNvSpPr/>
          <p:nvPr/>
        </p:nvSpPr>
        <p:spPr>
          <a:xfrm>
            <a:off x="552919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7"/>
          <p:cNvSpPr/>
          <p:nvPr/>
        </p:nvSpPr>
        <p:spPr>
          <a:xfrm>
            <a:off x="4284375" y="37693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7"/>
          <p:cNvSpPr/>
          <p:nvPr/>
        </p:nvSpPr>
        <p:spPr>
          <a:xfrm>
            <a:off x="4595580" y="37693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7"/>
          <p:cNvSpPr/>
          <p:nvPr/>
        </p:nvSpPr>
        <p:spPr>
          <a:xfrm>
            <a:off x="4906785" y="37693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7"/>
          <p:cNvSpPr/>
          <p:nvPr/>
        </p:nvSpPr>
        <p:spPr>
          <a:xfrm>
            <a:off x="5217990" y="37693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7"/>
          <p:cNvSpPr/>
          <p:nvPr/>
        </p:nvSpPr>
        <p:spPr>
          <a:xfrm>
            <a:off x="5529195" y="376935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7"/>
          <p:cNvSpPr/>
          <p:nvPr/>
        </p:nvSpPr>
        <p:spPr>
          <a:xfrm>
            <a:off x="742970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7"/>
          <p:cNvSpPr/>
          <p:nvPr/>
        </p:nvSpPr>
        <p:spPr>
          <a:xfrm>
            <a:off x="7740910"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7"/>
          <p:cNvSpPr/>
          <p:nvPr/>
        </p:nvSpPr>
        <p:spPr>
          <a:xfrm>
            <a:off x="8052115" y="282277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7"/>
          <p:cNvSpPr/>
          <p:nvPr/>
        </p:nvSpPr>
        <p:spPr>
          <a:xfrm>
            <a:off x="742970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7"/>
          <p:cNvSpPr/>
          <p:nvPr/>
        </p:nvSpPr>
        <p:spPr>
          <a:xfrm>
            <a:off x="7740910"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7"/>
          <p:cNvSpPr/>
          <p:nvPr/>
        </p:nvSpPr>
        <p:spPr>
          <a:xfrm>
            <a:off x="8052115" y="3138300"/>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7"/>
          <p:cNvSpPr/>
          <p:nvPr/>
        </p:nvSpPr>
        <p:spPr>
          <a:xfrm>
            <a:off x="742970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7"/>
          <p:cNvSpPr/>
          <p:nvPr/>
        </p:nvSpPr>
        <p:spPr>
          <a:xfrm>
            <a:off x="7740910"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7"/>
          <p:cNvSpPr/>
          <p:nvPr/>
        </p:nvSpPr>
        <p:spPr>
          <a:xfrm>
            <a:off x="8052115" y="3453825"/>
            <a:ext cx="311100" cy="31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7"/>
          <p:cNvSpPr/>
          <p:nvPr/>
        </p:nvSpPr>
        <p:spPr>
          <a:xfrm rot="5400000">
            <a:off x="6005471" y="2830650"/>
            <a:ext cx="1365000" cy="930900"/>
          </a:xfrm>
          <a:prstGeom prst="trapezoid">
            <a:avLst>
              <a:gd fmla="val 25000"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7"/>
          <p:cNvSpPr txBox="1"/>
          <p:nvPr/>
        </p:nvSpPr>
        <p:spPr>
          <a:xfrm>
            <a:off x="1238125" y="4422450"/>
            <a:ext cx="17556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Vector to Vector</a:t>
            </a:r>
            <a:endParaRPr b="0" i="0" sz="1400" u="none" cap="none" strike="noStrike">
              <a:solidFill>
                <a:srgbClr val="000000"/>
              </a:solidFill>
              <a:latin typeface="Lato"/>
              <a:ea typeface="Lato"/>
              <a:cs typeface="Lato"/>
              <a:sym typeface="Lato"/>
            </a:endParaRPr>
          </a:p>
        </p:txBody>
      </p:sp>
      <p:sp>
        <p:nvSpPr>
          <p:cNvPr id="183" name="Google Shape;183;p7"/>
          <p:cNvSpPr/>
          <p:nvPr/>
        </p:nvSpPr>
        <p:spPr>
          <a:xfrm>
            <a:off x="859225" y="2153136"/>
            <a:ext cx="378900" cy="2181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7"/>
          <p:cNvSpPr/>
          <p:nvPr/>
        </p:nvSpPr>
        <p:spPr>
          <a:xfrm>
            <a:off x="958638" y="2259894"/>
            <a:ext cx="180000" cy="186600"/>
          </a:xfrm>
          <a:prstGeom prst="ellipse">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7"/>
          <p:cNvSpPr/>
          <p:nvPr/>
        </p:nvSpPr>
        <p:spPr>
          <a:xfrm>
            <a:off x="958638" y="2552752"/>
            <a:ext cx="180000" cy="186600"/>
          </a:xfrm>
          <a:prstGeom prst="ellipse">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7"/>
          <p:cNvSpPr/>
          <p:nvPr/>
        </p:nvSpPr>
        <p:spPr>
          <a:xfrm>
            <a:off x="958638" y="2845611"/>
            <a:ext cx="180000" cy="186600"/>
          </a:xfrm>
          <a:prstGeom prst="ellipse">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7"/>
          <p:cNvSpPr/>
          <p:nvPr/>
        </p:nvSpPr>
        <p:spPr>
          <a:xfrm>
            <a:off x="958638" y="3138470"/>
            <a:ext cx="180000" cy="186600"/>
          </a:xfrm>
          <a:prstGeom prst="ellipse">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7"/>
          <p:cNvSpPr/>
          <p:nvPr/>
        </p:nvSpPr>
        <p:spPr>
          <a:xfrm>
            <a:off x="958638" y="3431329"/>
            <a:ext cx="180000" cy="186600"/>
          </a:xfrm>
          <a:prstGeom prst="ellipse">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7"/>
          <p:cNvSpPr/>
          <p:nvPr/>
        </p:nvSpPr>
        <p:spPr>
          <a:xfrm>
            <a:off x="958638" y="3724188"/>
            <a:ext cx="180000" cy="186600"/>
          </a:xfrm>
          <a:prstGeom prst="ellipse">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7"/>
          <p:cNvSpPr/>
          <p:nvPr/>
        </p:nvSpPr>
        <p:spPr>
          <a:xfrm>
            <a:off x="958638" y="4017047"/>
            <a:ext cx="180000" cy="186600"/>
          </a:xfrm>
          <a:prstGeom prst="ellipse">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7"/>
          <p:cNvSpPr/>
          <p:nvPr/>
        </p:nvSpPr>
        <p:spPr>
          <a:xfrm rot="5400000">
            <a:off x="976746" y="2651185"/>
            <a:ext cx="2164200" cy="1185900"/>
          </a:xfrm>
          <a:prstGeom prst="trapezoid">
            <a:avLst>
              <a:gd fmla="val 25000"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7"/>
          <p:cNvSpPr/>
          <p:nvPr/>
        </p:nvSpPr>
        <p:spPr>
          <a:xfrm>
            <a:off x="2848574" y="2473419"/>
            <a:ext cx="378900" cy="15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7"/>
          <p:cNvSpPr/>
          <p:nvPr/>
        </p:nvSpPr>
        <p:spPr>
          <a:xfrm>
            <a:off x="2947987" y="2560146"/>
            <a:ext cx="180000" cy="1866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7"/>
          <p:cNvSpPr/>
          <p:nvPr/>
        </p:nvSpPr>
        <p:spPr>
          <a:xfrm>
            <a:off x="2947987" y="2853005"/>
            <a:ext cx="180000" cy="1866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7"/>
          <p:cNvSpPr/>
          <p:nvPr/>
        </p:nvSpPr>
        <p:spPr>
          <a:xfrm>
            <a:off x="2947987" y="3145864"/>
            <a:ext cx="180000" cy="1866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7"/>
          <p:cNvSpPr/>
          <p:nvPr/>
        </p:nvSpPr>
        <p:spPr>
          <a:xfrm>
            <a:off x="2947987" y="3438723"/>
            <a:ext cx="180000" cy="1866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7"/>
          <p:cNvSpPr/>
          <p:nvPr/>
        </p:nvSpPr>
        <p:spPr>
          <a:xfrm>
            <a:off x="2947987" y="3731582"/>
            <a:ext cx="180000" cy="1866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7"/>
          <p:cNvSpPr txBox="1"/>
          <p:nvPr/>
        </p:nvSpPr>
        <p:spPr>
          <a:xfrm>
            <a:off x="5367825" y="4400400"/>
            <a:ext cx="26403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Feature map to Feature map</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8" name="Shape 1858"/>
        <p:cNvGrpSpPr/>
        <p:nvPr/>
      </p:nvGrpSpPr>
      <p:grpSpPr>
        <a:xfrm>
          <a:off x="0" y="0"/>
          <a:ext cx="0" cy="0"/>
          <a:chOff x="0" y="0"/>
          <a:chExt cx="0" cy="0"/>
        </a:xfrm>
      </p:grpSpPr>
      <p:sp>
        <p:nvSpPr>
          <p:cNvPr id="1859" name="Google Shape;1859;p58"/>
          <p:cNvSpPr txBox="1"/>
          <p:nvPr/>
        </p:nvSpPr>
        <p:spPr>
          <a:xfrm>
            <a:off x="311700" y="1274150"/>
            <a:ext cx="5600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Old Standard TT"/>
                <a:ea typeface="Old Standard TT"/>
                <a:cs typeface="Old Standard TT"/>
                <a:sym typeface="Old Standard TT"/>
              </a:rPr>
              <a:t>Step 2: Using the Chain rule</a:t>
            </a:r>
            <a:endParaRPr b="0" i="0" sz="1600" u="none" cap="none" strike="noStrike">
              <a:solidFill>
                <a:srgbClr val="000000"/>
              </a:solidFill>
              <a:latin typeface="Old Standard TT"/>
              <a:ea typeface="Old Standard TT"/>
              <a:cs typeface="Old Standard TT"/>
              <a:sym typeface="Old Standard TT"/>
            </a:endParaRPr>
          </a:p>
        </p:txBody>
      </p:sp>
      <p:sp>
        <p:nvSpPr>
          <p:cNvPr id="1860" name="Google Shape;1860;p5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sz="2700"/>
              <a:t>Backpropagation: </a:t>
            </a:r>
            <a:endParaRPr sz="2700"/>
          </a:p>
          <a:p>
            <a:pPr indent="0" lvl="0" marL="0" rtl="0" algn="l">
              <a:lnSpc>
                <a:spcPct val="100000"/>
              </a:lnSpc>
              <a:spcBef>
                <a:spcPts val="0"/>
              </a:spcBef>
              <a:spcAft>
                <a:spcPts val="0"/>
              </a:spcAft>
              <a:buSzPts val="3000"/>
              <a:buNone/>
            </a:pPr>
            <a:r>
              <a:rPr lang="en" sz="2700"/>
              <a:t>Finding </a:t>
            </a:r>
            <a:r>
              <a:rPr b="1" i="1" lang="en" sz="2700">
                <a:solidFill>
                  <a:srgbClr val="292929"/>
                </a:solidFill>
                <a:highlight>
                  <a:srgbClr val="FFFFFF"/>
                </a:highlight>
              </a:rPr>
              <a:t>∂L/∂O</a:t>
            </a:r>
            <a:endParaRPr sz="2700"/>
          </a:p>
          <a:p>
            <a:pPr indent="0" lvl="0" marL="0" rtl="0" algn="l">
              <a:lnSpc>
                <a:spcPct val="100000"/>
              </a:lnSpc>
              <a:spcBef>
                <a:spcPts val="0"/>
              </a:spcBef>
              <a:spcAft>
                <a:spcPts val="0"/>
              </a:spcAft>
              <a:buSzPts val="3000"/>
              <a:buNone/>
            </a:pPr>
            <a:r>
              <a:t/>
            </a:r>
            <a:endParaRPr sz="2700"/>
          </a:p>
        </p:txBody>
      </p:sp>
      <p:pic>
        <p:nvPicPr>
          <p:cNvPr id="1861" name="Google Shape;1861;p58"/>
          <p:cNvPicPr preferRelativeResize="0"/>
          <p:nvPr/>
        </p:nvPicPr>
        <p:blipFill rotWithShape="1">
          <a:blip r:embed="rId3">
            <a:alphaModFix/>
          </a:blip>
          <a:srcRect b="0" l="0" r="0" t="0"/>
          <a:stretch/>
        </p:blipFill>
        <p:spPr>
          <a:xfrm>
            <a:off x="5655650" y="79500"/>
            <a:ext cx="3362049" cy="1207625"/>
          </a:xfrm>
          <a:prstGeom prst="rect">
            <a:avLst/>
          </a:prstGeom>
          <a:noFill/>
          <a:ln cap="flat" cmpd="sng" w="9525">
            <a:solidFill>
              <a:schemeClr val="dk2"/>
            </a:solidFill>
            <a:prstDash val="solid"/>
            <a:round/>
            <a:headEnd len="sm" w="sm" type="none"/>
            <a:tailEnd len="sm" w="sm" type="none"/>
          </a:ln>
        </p:spPr>
      </p:pic>
      <p:pic>
        <p:nvPicPr>
          <p:cNvPr id="1862" name="Google Shape;1862;p58"/>
          <p:cNvPicPr preferRelativeResize="0"/>
          <p:nvPr/>
        </p:nvPicPr>
        <p:blipFill rotWithShape="1">
          <a:blip r:embed="rId4">
            <a:alphaModFix/>
          </a:blip>
          <a:srcRect b="0" l="0" r="0" t="0"/>
          <a:stretch/>
        </p:blipFill>
        <p:spPr>
          <a:xfrm>
            <a:off x="364175" y="1616375"/>
            <a:ext cx="3622875" cy="1207625"/>
          </a:xfrm>
          <a:prstGeom prst="rect">
            <a:avLst/>
          </a:prstGeom>
          <a:noFill/>
          <a:ln>
            <a:noFill/>
          </a:ln>
        </p:spPr>
      </p:pic>
      <p:pic>
        <p:nvPicPr>
          <p:cNvPr id="1863" name="Google Shape;1863;p58"/>
          <p:cNvPicPr preferRelativeResize="0"/>
          <p:nvPr/>
        </p:nvPicPr>
        <p:blipFill rotWithShape="1">
          <a:blip r:embed="rId5">
            <a:alphaModFix/>
          </a:blip>
          <a:srcRect b="0" l="0" r="0" t="0"/>
          <a:stretch/>
        </p:blipFill>
        <p:spPr>
          <a:xfrm>
            <a:off x="1318825" y="3225500"/>
            <a:ext cx="2169016" cy="1703275"/>
          </a:xfrm>
          <a:prstGeom prst="rect">
            <a:avLst/>
          </a:prstGeom>
          <a:noFill/>
          <a:ln>
            <a:noFill/>
          </a:ln>
        </p:spPr>
      </p:pic>
      <p:pic>
        <p:nvPicPr>
          <p:cNvPr id="1864" name="Google Shape;1864;p58"/>
          <p:cNvPicPr preferRelativeResize="0"/>
          <p:nvPr/>
        </p:nvPicPr>
        <p:blipFill rotWithShape="1">
          <a:blip r:embed="rId6">
            <a:alphaModFix/>
          </a:blip>
          <a:srcRect b="0" l="0" r="0" t="0"/>
          <a:stretch/>
        </p:blipFill>
        <p:spPr>
          <a:xfrm>
            <a:off x="4411700" y="1339115"/>
            <a:ext cx="3740650" cy="1703275"/>
          </a:xfrm>
          <a:prstGeom prst="rect">
            <a:avLst/>
          </a:prstGeom>
          <a:noFill/>
          <a:ln>
            <a:noFill/>
          </a:ln>
        </p:spPr>
      </p:pic>
      <p:pic>
        <p:nvPicPr>
          <p:cNvPr id="1865" name="Google Shape;1865;p58"/>
          <p:cNvPicPr preferRelativeResize="0"/>
          <p:nvPr/>
        </p:nvPicPr>
        <p:blipFill rotWithShape="1">
          <a:blip r:embed="rId7">
            <a:alphaModFix/>
          </a:blip>
          <a:srcRect b="0" l="0" r="0" t="0"/>
          <a:stretch/>
        </p:blipFill>
        <p:spPr>
          <a:xfrm>
            <a:off x="4399600" y="3253200"/>
            <a:ext cx="2095813" cy="170327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9" name="Shape 1869"/>
        <p:cNvGrpSpPr/>
        <p:nvPr/>
      </p:nvGrpSpPr>
      <p:grpSpPr>
        <a:xfrm>
          <a:off x="0" y="0"/>
          <a:ext cx="0" cy="0"/>
          <a:chOff x="0" y="0"/>
          <a:chExt cx="0" cy="0"/>
        </a:xfrm>
      </p:grpSpPr>
      <p:sp>
        <p:nvSpPr>
          <p:cNvPr id="1870" name="Google Shape;1870;p5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sz="2700"/>
              <a:t>Backpropagation: </a:t>
            </a:r>
            <a:endParaRPr sz="2700"/>
          </a:p>
          <a:p>
            <a:pPr indent="0" lvl="0" marL="0" rtl="0" algn="l">
              <a:lnSpc>
                <a:spcPct val="100000"/>
              </a:lnSpc>
              <a:spcBef>
                <a:spcPts val="0"/>
              </a:spcBef>
              <a:spcAft>
                <a:spcPts val="0"/>
              </a:spcAft>
              <a:buSzPts val="3000"/>
              <a:buNone/>
            </a:pPr>
            <a:r>
              <a:rPr b="1" i="1" lang="en" sz="2700">
                <a:solidFill>
                  <a:srgbClr val="292929"/>
                </a:solidFill>
                <a:highlight>
                  <a:srgbClr val="FFFFFF"/>
                </a:highlight>
              </a:rPr>
              <a:t>∂L/∂X </a:t>
            </a:r>
            <a:r>
              <a:rPr lang="en" sz="2700">
                <a:solidFill>
                  <a:srgbClr val="292929"/>
                </a:solidFill>
                <a:highlight>
                  <a:srgbClr val="FFFFFF"/>
                </a:highlight>
              </a:rPr>
              <a:t>as a ‘Full Convolution’</a:t>
            </a:r>
            <a:endParaRPr sz="2700"/>
          </a:p>
          <a:p>
            <a:pPr indent="0" lvl="0" marL="0" rtl="0" algn="l">
              <a:lnSpc>
                <a:spcPct val="100000"/>
              </a:lnSpc>
              <a:spcBef>
                <a:spcPts val="0"/>
              </a:spcBef>
              <a:spcAft>
                <a:spcPts val="0"/>
              </a:spcAft>
              <a:buSzPts val="3000"/>
              <a:buNone/>
            </a:pPr>
            <a:r>
              <a:t/>
            </a:r>
            <a:endParaRPr sz="2700"/>
          </a:p>
        </p:txBody>
      </p:sp>
      <p:sp>
        <p:nvSpPr>
          <p:cNvPr id="1871" name="Google Shape;1871;p59"/>
          <p:cNvSpPr txBox="1"/>
          <p:nvPr/>
        </p:nvSpPr>
        <p:spPr>
          <a:xfrm>
            <a:off x="311700" y="1502750"/>
            <a:ext cx="87156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Old Standard TT"/>
                <a:ea typeface="Old Standard TT"/>
                <a:cs typeface="Old Standard TT"/>
                <a:sym typeface="Old Standard TT"/>
              </a:rPr>
              <a:t>Step 1: Rotate the Filter </a:t>
            </a:r>
            <a:r>
              <a:rPr b="1" i="0" lang="en" sz="1600" u="none" cap="none" strike="noStrike">
                <a:solidFill>
                  <a:srgbClr val="000000"/>
                </a:solidFill>
                <a:latin typeface="Old Standard TT"/>
                <a:ea typeface="Old Standard TT"/>
                <a:cs typeface="Old Standard TT"/>
                <a:sym typeface="Old Standard TT"/>
              </a:rPr>
              <a:t>F</a:t>
            </a:r>
            <a:r>
              <a:rPr b="0" i="0" lang="en" sz="1600" u="none" cap="none" strike="noStrike">
                <a:solidFill>
                  <a:srgbClr val="000000"/>
                </a:solidFill>
                <a:latin typeface="Old Standard TT"/>
                <a:ea typeface="Old Standard TT"/>
                <a:cs typeface="Old Standard TT"/>
                <a:sym typeface="Old Standard TT"/>
              </a:rPr>
              <a:t> by 180 degrees - flipping it first vertically and then horizontally</a:t>
            </a:r>
            <a:endParaRPr b="0" i="0" sz="1600" u="none" cap="none" strike="noStrike">
              <a:solidFill>
                <a:srgbClr val="000000"/>
              </a:solidFill>
              <a:latin typeface="Old Standard TT"/>
              <a:ea typeface="Old Standard TT"/>
              <a:cs typeface="Old Standard TT"/>
              <a:sym typeface="Old Standard TT"/>
            </a:endParaRPr>
          </a:p>
        </p:txBody>
      </p:sp>
      <p:pic>
        <p:nvPicPr>
          <p:cNvPr id="1872" name="Google Shape;1872;p59"/>
          <p:cNvPicPr preferRelativeResize="0"/>
          <p:nvPr/>
        </p:nvPicPr>
        <p:blipFill rotWithShape="1">
          <a:blip r:embed="rId3">
            <a:alphaModFix/>
          </a:blip>
          <a:srcRect b="0" l="0" r="0" t="0"/>
          <a:stretch/>
        </p:blipFill>
        <p:spPr>
          <a:xfrm>
            <a:off x="1238250" y="1860700"/>
            <a:ext cx="6667500" cy="287655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6" name="Shape 1876"/>
        <p:cNvGrpSpPr/>
        <p:nvPr/>
      </p:nvGrpSpPr>
      <p:grpSpPr>
        <a:xfrm>
          <a:off x="0" y="0"/>
          <a:ext cx="0" cy="0"/>
          <a:chOff x="0" y="0"/>
          <a:chExt cx="0" cy="0"/>
        </a:xfrm>
      </p:grpSpPr>
      <p:sp>
        <p:nvSpPr>
          <p:cNvPr id="1877" name="Google Shape;1877;p6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sz="2700"/>
              <a:t>Backpropagation: </a:t>
            </a:r>
            <a:endParaRPr sz="2700"/>
          </a:p>
          <a:p>
            <a:pPr indent="0" lvl="0" marL="0" rtl="0" algn="l">
              <a:lnSpc>
                <a:spcPct val="100000"/>
              </a:lnSpc>
              <a:spcBef>
                <a:spcPts val="0"/>
              </a:spcBef>
              <a:spcAft>
                <a:spcPts val="0"/>
              </a:spcAft>
              <a:buSzPts val="3000"/>
              <a:buNone/>
            </a:pPr>
            <a:r>
              <a:rPr b="1" i="1" lang="en" sz="2700">
                <a:solidFill>
                  <a:srgbClr val="292929"/>
                </a:solidFill>
                <a:highlight>
                  <a:srgbClr val="FFFFFF"/>
                </a:highlight>
              </a:rPr>
              <a:t>∂L/∂X </a:t>
            </a:r>
            <a:r>
              <a:rPr lang="en" sz="2700">
                <a:solidFill>
                  <a:srgbClr val="292929"/>
                </a:solidFill>
                <a:highlight>
                  <a:srgbClr val="FFFFFF"/>
                </a:highlight>
              </a:rPr>
              <a:t>as a ‘Full Convolution’</a:t>
            </a:r>
            <a:endParaRPr sz="2700"/>
          </a:p>
          <a:p>
            <a:pPr indent="0" lvl="0" marL="0" rtl="0" algn="l">
              <a:lnSpc>
                <a:spcPct val="100000"/>
              </a:lnSpc>
              <a:spcBef>
                <a:spcPts val="0"/>
              </a:spcBef>
              <a:spcAft>
                <a:spcPts val="0"/>
              </a:spcAft>
              <a:buSzPts val="3000"/>
              <a:buNone/>
            </a:pPr>
            <a:r>
              <a:t/>
            </a:r>
            <a:endParaRPr sz="2700"/>
          </a:p>
        </p:txBody>
      </p:sp>
      <p:sp>
        <p:nvSpPr>
          <p:cNvPr id="1878" name="Google Shape;1878;p60"/>
          <p:cNvSpPr txBox="1"/>
          <p:nvPr/>
        </p:nvSpPr>
        <p:spPr>
          <a:xfrm>
            <a:off x="311700" y="1350350"/>
            <a:ext cx="87156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Old Standard TT"/>
                <a:ea typeface="Old Standard TT"/>
                <a:cs typeface="Old Standard TT"/>
                <a:sym typeface="Old Standard TT"/>
              </a:rPr>
              <a:t>Step 2: Full convolution between flipped filter F and </a:t>
            </a:r>
            <a:r>
              <a:rPr b="0" i="1" lang="en" sz="1600" u="none" cap="none" strike="noStrike">
                <a:solidFill>
                  <a:srgbClr val="292929"/>
                </a:solidFill>
                <a:highlight>
                  <a:srgbClr val="FFFFFF"/>
                </a:highlight>
                <a:latin typeface="Old Standard TT"/>
                <a:ea typeface="Old Standard TT"/>
                <a:cs typeface="Old Standard TT"/>
                <a:sym typeface="Old Standard TT"/>
              </a:rPr>
              <a:t>∂L/∂O</a:t>
            </a:r>
            <a:endParaRPr b="0" i="0" sz="1600" u="none" cap="none" strike="noStrike">
              <a:solidFill>
                <a:srgbClr val="000000"/>
              </a:solidFill>
              <a:latin typeface="Old Standard TT"/>
              <a:ea typeface="Old Standard TT"/>
              <a:cs typeface="Old Standard TT"/>
              <a:sym typeface="Old Standard TT"/>
            </a:endParaRPr>
          </a:p>
        </p:txBody>
      </p:sp>
      <p:pic>
        <p:nvPicPr>
          <p:cNvPr id="1879" name="Google Shape;1879;p60"/>
          <p:cNvPicPr preferRelativeResize="0"/>
          <p:nvPr/>
        </p:nvPicPr>
        <p:blipFill rotWithShape="1">
          <a:blip r:embed="rId3">
            <a:alphaModFix/>
          </a:blip>
          <a:srcRect b="0" l="0" r="7951" t="0"/>
          <a:stretch/>
        </p:blipFill>
        <p:spPr>
          <a:xfrm>
            <a:off x="311700" y="1687575"/>
            <a:ext cx="4260301" cy="3086675"/>
          </a:xfrm>
          <a:prstGeom prst="rect">
            <a:avLst/>
          </a:prstGeom>
          <a:noFill/>
          <a:ln>
            <a:noFill/>
          </a:ln>
        </p:spPr>
      </p:pic>
      <p:pic>
        <p:nvPicPr>
          <p:cNvPr id="1880" name="Google Shape;1880;p60"/>
          <p:cNvPicPr preferRelativeResize="0"/>
          <p:nvPr/>
        </p:nvPicPr>
        <p:blipFill rotWithShape="1">
          <a:blip r:embed="rId4">
            <a:alphaModFix/>
          </a:blip>
          <a:srcRect b="0" l="0" r="0" t="0"/>
          <a:stretch/>
        </p:blipFill>
        <p:spPr>
          <a:xfrm>
            <a:off x="4572000" y="2168598"/>
            <a:ext cx="4302900" cy="1842177"/>
          </a:xfrm>
          <a:prstGeom prst="rect">
            <a:avLst/>
          </a:prstGeom>
          <a:noFill/>
          <a:ln>
            <a:noFill/>
          </a:ln>
        </p:spPr>
      </p:pic>
      <p:sp>
        <p:nvSpPr>
          <p:cNvPr id="1881" name="Google Shape;1881;p60"/>
          <p:cNvSpPr txBox="1"/>
          <p:nvPr/>
        </p:nvSpPr>
        <p:spPr>
          <a:xfrm>
            <a:off x="4133575" y="102425"/>
            <a:ext cx="49053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Old Standard TT"/>
                <a:ea typeface="Old Standard TT"/>
                <a:cs typeface="Old Standard TT"/>
                <a:sym typeface="Old Standard TT"/>
              </a:rPr>
              <a:t>*This slide contains an animation, so it might not show up in the pdf file</a:t>
            </a:r>
            <a:endParaRPr b="0" i="0" sz="1200" u="none" cap="none" strike="noStrike">
              <a:solidFill>
                <a:srgbClr val="000000"/>
              </a:solidFill>
              <a:latin typeface="Old Standard TT"/>
              <a:ea typeface="Old Standard TT"/>
              <a:cs typeface="Old Standard TT"/>
              <a:sym typeface="Old Standard TT"/>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5" name="Shape 1885"/>
        <p:cNvGrpSpPr/>
        <p:nvPr/>
      </p:nvGrpSpPr>
      <p:grpSpPr>
        <a:xfrm>
          <a:off x="0" y="0"/>
          <a:ext cx="0" cy="0"/>
          <a:chOff x="0" y="0"/>
          <a:chExt cx="0" cy="0"/>
        </a:xfrm>
      </p:grpSpPr>
      <p:sp>
        <p:nvSpPr>
          <p:cNvPr id="1886" name="Google Shape;1886;p6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sz="2700"/>
              <a:t>Backpropagation: Conclusion</a:t>
            </a:r>
            <a:endParaRPr sz="2700"/>
          </a:p>
          <a:p>
            <a:pPr indent="0" lvl="0" marL="0" rtl="0" algn="l">
              <a:lnSpc>
                <a:spcPct val="100000"/>
              </a:lnSpc>
              <a:spcBef>
                <a:spcPts val="0"/>
              </a:spcBef>
              <a:spcAft>
                <a:spcPts val="0"/>
              </a:spcAft>
              <a:buSzPts val="3000"/>
              <a:buNone/>
            </a:pPr>
            <a:r>
              <a:t/>
            </a:r>
            <a:endParaRPr sz="2700"/>
          </a:p>
        </p:txBody>
      </p:sp>
      <p:pic>
        <p:nvPicPr>
          <p:cNvPr id="1887" name="Google Shape;1887;p61"/>
          <p:cNvPicPr preferRelativeResize="0"/>
          <p:nvPr/>
        </p:nvPicPr>
        <p:blipFill rotWithShape="1">
          <a:blip r:embed="rId3">
            <a:alphaModFix/>
          </a:blip>
          <a:srcRect b="0" l="0" r="0" t="0"/>
          <a:stretch/>
        </p:blipFill>
        <p:spPr>
          <a:xfrm>
            <a:off x="1456350" y="1144050"/>
            <a:ext cx="6329700" cy="3607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8"/>
          <p:cNvSpPr txBox="1"/>
          <p:nvPr>
            <p:ph type="title"/>
          </p:nvPr>
        </p:nvSpPr>
        <p:spPr>
          <a:xfrm>
            <a:off x="311700" y="189425"/>
            <a:ext cx="8520600" cy="597300"/>
          </a:xfrm>
          <a:prstGeom prst="rect">
            <a:avLst/>
          </a:prstGeom>
          <a:noFill/>
          <a:ln>
            <a:noFill/>
          </a:ln>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SzPct val="111111"/>
              <a:buNone/>
            </a:pPr>
            <a:r>
              <a:rPr lang="en"/>
              <a:t>Building</a:t>
            </a:r>
            <a:r>
              <a:rPr lang="en"/>
              <a:t> Blocks of a CNN</a:t>
            </a:r>
            <a:endParaRPr/>
          </a:p>
        </p:txBody>
      </p:sp>
      <p:sp>
        <p:nvSpPr>
          <p:cNvPr id="204" name="Google Shape;204;p8"/>
          <p:cNvSpPr txBox="1"/>
          <p:nvPr/>
        </p:nvSpPr>
        <p:spPr>
          <a:xfrm>
            <a:off x="342425" y="881525"/>
            <a:ext cx="8137800" cy="40020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None/>
            </a:pPr>
            <a:r>
              <a:rPr b="1" lang="en" sz="1800"/>
              <a:t>Main Building blocks</a:t>
            </a:r>
            <a:endParaRPr b="1" sz="1800"/>
          </a:p>
          <a:p>
            <a:pPr indent="0" lvl="0" marL="457200" marR="0" rtl="0" algn="l">
              <a:lnSpc>
                <a:spcPct val="100000"/>
              </a:lnSpc>
              <a:spcBef>
                <a:spcPts val="0"/>
              </a:spcBef>
              <a:spcAft>
                <a:spcPts val="0"/>
              </a:spcAft>
              <a:buNone/>
            </a:pPr>
            <a:r>
              <a:t/>
            </a:r>
            <a:endParaRPr b="1" sz="1800"/>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Convolution Layer</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Pooling Layer</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sz="1800"/>
          </a:p>
          <a:p>
            <a:pPr indent="0" lvl="0" marL="0" marR="0" rtl="0" algn="l">
              <a:lnSpc>
                <a:spcPct val="100000"/>
              </a:lnSpc>
              <a:spcBef>
                <a:spcPts val="0"/>
              </a:spcBef>
              <a:spcAft>
                <a:spcPts val="0"/>
              </a:spcAft>
              <a:buNone/>
            </a:pPr>
            <a:r>
              <a:t/>
            </a:r>
            <a:endParaRPr sz="1800"/>
          </a:p>
          <a:p>
            <a:pPr indent="0" lvl="0" marL="0" marR="0" rtl="0" algn="l">
              <a:lnSpc>
                <a:spcPct val="100000"/>
              </a:lnSpc>
              <a:spcBef>
                <a:spcPts val="0"/>
              </a:spcBef>
              <a:spcAft>
                <a:spcPts val="0"/>
              </a:spcAft>
              <a:buNone/>
            </a:pPr>
            <a:r>
              <a:t/>
            </a:r>
            <a:endParaRPr sz="1800"/>
          </a:p>
          <a:p>
            <a:pPr indent="457200" lvl="0" marL="0" marR="0" rtl="0" algn="l">
              <a:lnSpc>
                <a:spcPct val="100000"/>
              </a:lnSpc>
              <a:spcBef>
                <a:spcPts val="0"/>
              </a:spcBef>
              <a:spcAft>
                <a:spcPts val="0"/>
              </a:spcAft>
              <a:buNone/>
            </a:pPr>
            <a:r>
              <a:rPr b="1" lang="en" sz="1800"/>
              <a:t>Others(can also be found in MLP)</a:t>
            </a:r>
            <a:endParaRPr b="1" sz="1800"/>
          </a:p>
          <a:p>
            <a:pPr indent="0" lvl="0" marL="0" marR="0" rtl="0" algn="l">
              <a:lnSpc>
                <a:spcPct val="100000"/>
              </a:lnSpc>
              <a:spcBef>
                <a:spcPts val="0"/>
              </a:spcBef>
              <a:spcAft>
                <a:spcPts val="0"/>
              </a:spcAft>
              <a:buNone/>
            </a:pPr>
            <a:r>
              <a:t/>
            </a:r>
            <a:endParaRPr sz="1800"/>
          </a:p>
          <a:p>
            <a:pPr indent="-342900" lvl="0" marL="457200" marR="0" rtl="0" algn="l">
              <a:lnSpc>
                <a:spcPct val="100000"/>
              </a:lnSpc>
              <a:spcBef>
                <a:spcPts val="0"/>
              </a:spcBef>
              <a:spcAft>
                <a:spcPts val="0"/>
              </a:spcAft>
              <a:buSzPts val="1800"/>
              <a:buChar char="●"/>
            </a:pPr>
            <a:r>
              <a:rPr lang="en" sz="1800"/>
              <a:t>Activation Layer</a:t>
            </a:r>
            <a:endParaRPr sz="1800"/>
          </a:p>
          <a:p>
            <a:pPr indent="-342900" lvl="0" marL="457200" marR="0" rtl="0" algn="l">
              <a:lnSpc>
                <a:spcPct val="100000"/>
              </a:lnSpc>
              <a:spcBef>
                <a:spcPts val="0"/>
              </a:spcBef>
              <a:spcAft>
                <a:spcPts val="0"/>
              </a:spcAft>
              <a:buSzPts val="1800"/>
              <a:buChar char="●"/>
            </a:pPr>
            <a:r>
              <a:rPr lang="en" sz="1800"/>
              <a:t>Normalization Layer(LayerNorm, etc)</a:t>
            </a:r>
            <a:endParaRPr sz="1800"/>
          </a:p>
          <a:p>
            <a:pPr indent="-317500" lvl="0" marL="457200" rtl="0" algn="l">
              <a:spcBef>
                <a:spcPts val="0"/>
              </a:spcBef>
              <a:spcAft>
                <a:spcPts val="0"/>
              </a:spcAft>
              <a:buSzPts val="1400"/>
              <a:buChar char="●"/>
            </a:pPr>
            <a:r>
              <a:rPr lang="en" sz="1800"/>
              <a:t>Batch Normalization (BatchNorm)</a:t>
            </a:r>
            <a:endParaRPr sz="1800"/>
          </a:p>
          <a:p>
            <a:pPr indent="0" lvl="0" marL="457200" rtl="0" algn="l">
              <a:spcBef>
                <a:spcPts val="0"/>
              </a:spcBef>
              <a:spcAft>
                <a:spcPts val="0"/>
              </a:spcAft>
              <a:buNone/>
            </a:pPr>
            <a:r>
              <a:t/>
            </a:r>
            <a:endParaRPr sz="1800"/>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28505407ed6_1_1"/>
          <p:cNvSpPr txBox="1"/>
          <p:nvPr>
            <p:ph type="title"/>
          </p:nvPr>
        </p:nvSpPr>
        <p:spPr>
          <a:xfrm>
            <a:off x="311700" y="189425"/>
            <a:ext cx="8520600" cy="5973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Building Blocks of a CNN</a:t>
            </a:r>
            <a:endParaRPr/>
          </a:p>
        </p:txBody>
      </p:sp>
      <p:sp>
        <p:nvSpPr>
          <p:cNvPr id="210" name="Google Shape;210;g28505407ed6_1_1"/>
          <p:cNvSpPr txBox="1"/>
          <p:nvPr/>
        </p:nvSpPr>
        <p:spPr>
          <a:xfrm>
            <a:off x="348125" y="971475"/>
            <a:ext cx="7074300" cy="414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700">
                <a:solidFill>
                  <a:schemeClr val="dk1"/>
                </a:solidFill>
                <a:latin typeface="Old Standard TT"/>
                <a:ea typeface="Old Standard TT"/>
                <a:cs typeface="Old Standard TT"/>
                <a:sym typeface="Old Standard TT"/>
              </a:rPr>
              <a:t>Hyperparameters</a:t>
            </a:r>
            <a:endParaRPr b="1" sz="1500"/>
          </a:p>
          <a:p>
            <a:pPr indent="0" lvl="0" marL="457200" marR="0" rtl="0" algn="l">
              <a:lnSpc>
                <a:spcPct val="100000"/>
              </a:lnSpc>
              <a:spcBef>
                <a:spcPts val="0"/>
              </a:spcBef>
              <a:spcAft>
                <a:spcPts val="0"/>
              </a:spcAft>
              <a:buNone/>
            </a:pPr>
            <a:r>
              <a:t/>
            </a:r>
            <a:endParaRPr sz="1800"/>
          </a:p>
          <a:p>
            <a:pPr indent="0" lvl="0" marL="0" marR="0" rtl="0" algn="l">
              <a:lnSpc>
                <a:spcPct val="100000"/>
              </a:lnSpc>
              <a:spcBef>
                <a:spcPts val="0"/>
              </a:spcBef>
              <a:spcAft>
                <a:spcPts val="0"/>
              </a:spcAft>
              <a:buNone/>
            </a:pPr>
            <a:r>
              <a:rPr b="1" lang="en" sz="1800"/>
              <a:t>Conv layer:</a:t>
            </a:r>
            <a:endParaRPr b="1" sz="1800"/>
          </a:p>
          <a:p>
            <a:pPr indent="-342900" lvl="0" marL="914400" marR="0" rtl="0" algn="l">
              <a:lnSpc>
                <a:spcPct val="100000"/>
              </a:lnSpc>
              <a:spcBef>
                <a:spcPts val="0"/>
              </a:spcBef>
              <a:spcAft>
                <a:spcPts val="0"/>
              </a:spcAft>
              <a:buSzPts val="1800"/>
              <a:buChar char="●"/>
            </a:pPr>
            <a:r>
              <a:rPr lang="en" sz="1800"/>
              <a:t>Filter/kernel size</a:t>
            </a:r>
            <a:endParaRPr sz="1800"/>
          </a:p>
          <a:p>
            <a:pPr indent="-317500" lvl="0" marL="914400" marR="0" rtl="0" algn="l">
              <a:lnSpc>
                <a:spcPct val="100000"/>
              </a:lnSpc>
              <a:spcBef>
                <a:spcPts val="0"/>
              </a:spcBef>
              <a:spcAft>
                <a:spcPts val="0"/>
              </a:spcAft>
              <a:buClr>
                <a:schemeClr val="dk1"/>
              </a:buClr>
              <a:buSzPts val="1400"/>
              <a:buChar char="●"/>
            </a:pPr>
            <a:r>
              <a:rPr i="0" lang="en" sz="1800" u="none" cap="none" strike="noStrike">
                <a:solidFill>
                  <a:srgbClr val="000000"/>
                </a:solidFill>
              </a:rPr>
              <a:t>Stride</a:t>
            </a:r>
            <a:endParaRPr i="0" sz="1800" u="none" cap="none" strike="noStrike">
              <a:solidFill>
                <a:srgbClr val="000000"/>
              </a:solidFill>
            </a:endParaRPr>
          </a:p>
          <a:p>
            <a:pPr indent="-317500" lvl="0" marL="914400" marR="0" rtl="0" algn="l">
              <a:lnSpc>
                <a:spcPct val="100000"/>
              </a:lnSpc>
              <a:spcBef>
                <a:spcPts val="0"/>
              </a:spcBef>
              <a:spcAft>
                <a:spcPts val="0"/>
              </a:spcAft>
              <a:buClr>
                <a:schemeClr val="dk1"/>
              </a:buClr>
              <a:buSzPts val="1400"/>
              <a:buFont typeface="Arial"/>
              <a:buChar char="●"/>
            </a:pPr>
            <a:r>
              <a:rPr b="0" i="0" lang="en" sz="1800" u="none" cap="none" strike="noStrike">
                <a:solidFill>
                  <a:srgbClr val="000000"/>
                </a:solidFill>
                <a:latin typeface="Arial"/>
                <a:ea typeface="Arial"/>
                <a:cs typeface="Arial"/>
                <a:sym typeface="Arial"/>
              </a:rPr>
              <a:t># of filters, </a:t>
            </a:r>
            <a:endParaRPr b="0" i="0" sz="1800" u="none" cap="none" strike="noStrike">
              <a:solidFill>
                <a:srgbClr val="000000"/>
              </a:solidFill>
              <a:latin typeface="Arial"/>
              <a:ea typeface="Arial"/>
              <a:cs typeface="Arial"/>
              <a:sym typeface="Arial"/>
            </a:endParaRPr>
          </a:p>
          <a:p>
            <a:pPr indent="-342900" lvl="0" marL="914400" marR="0" rtl="0" algn="l">
              <a:lnSpc>
                <a:spcPct val="100000"/>
              </a:lnSpc>
              <a:spcBef>
                <a:spcPts val="0"/>
              </a:spcBef>
              <a:spcAft>
                <a:spcPts val="0"/>
              </a:spcAft>
              <a:buSzPts val="1800"/>
              <a:buChar char="●"/>
            </a:pPr>
            <a:r>
              <a:rPr lang="en" sz="1800"/>
              <a:t>Padding</a:t>
            </a:r>
            <a:endParaRPr sz="1800"/>
          </a:p>
          <a:p>
            <a:pPr indent="0" lvl="0" marL="914400" marR="0" rtl="0" algn="l">
              <a:lnSpc>
                <a:spcPct val="100000"/>
              </a:lnSpc>
              <a:spcBef>
                <a:spcPts val="0"/>
              </a:spcBef>
              <a:spcAft>
                <a:spcPts val="0"/>
              </a:spcAft>
              <a:buNone/>
            </a:pPr>
            <a:r>
              <a:t/>
            </a:r>
            <a:endParaRPr sz="1800"/>
          </a:p>
          <a:p>
            <a:pPr indent="0" lvl="0" marL="0" marR="0" rtl="0" algn="l">
              <a:lnSpc>
                <a:spcPct val="100000"/>
              </a:lnSpc>
              <a:spcBef>
                <a:spcPts val="0"/>
              </a:spcBef>
              <a:spcAft>
                <a:spcPts val="0"/>
              </a:spcAft>
              <a:buNone/>
            </a:pPr>
            <a:r>
              <a:rPr b="1" lang="en" sz="1800"/>
              <a:t>Pooling layer:</a:t>
            </a:r>
            <a:endParaRPr b="1" sz="1800"/>
          </a:p>
          <a:p>
            <a:pPr indent="-317500" lvl="0" marL="914400" marR="0" rtl="0" algn="l">
              <a:lnSpc>
                <a:spcPct val="100000"/>
              </a:lnSpc>
              <a:spcBef>
                <a:spcPts val="0"/>
              </a:spcBef>
              <a:spcAft>
                <a:spcPts val="0"/>
              </a:spcAft>
              <a:buClr>
                <a:schemeClr val="dk1"/>
              </a:buClr>
              <a:buSzPts val="1400"/>
              <a:buFont typeface="Arial"/>
              <a:buChar char="●"/>
            </a:pPr>
            <a:r>
              <a:rPr i="0" lang="en" sz="1800" u="none" cap="none" strike="noStrike">
                <a:solidFill>
                  <a:srgbClr val="000000"/>
                </a:solidFill>
              </a:rPr>
              <a:t>Pooling </a:t>
            </a:r>
            <a:r>
              <a:rPr b="0" i="0" lang="en" sz="1800" u="none" cap="none" strike="noStrike">
                <a:solidFill>
                  <a:srgbClr val="000000"/>
                </a:solidFill>
                <a:latin typeface="Arial"/>
                <a:ea typeface="Arial"/>
                <a:cs typeface="Arial"/>
                <a:sym typeface="Arial"/>
              </a:rPr>
              <a:t>type &amp; size(</a:t>
            </a:r>
            <a:r>
              <a:rPr lang="en" sz="1800"/>
              <a:t>pool size)</a:t>
            </a:r>
            <a:endParaRPr sz="1800"/>
          </a:p>
          <a:p>
            <a:pPr indent="-342900" lvl="0" marL="914400" marR="0" rtl="0" algn="l">
              <a:lnSpc>
                <a:spcPct val="100000"/>
              </a:lnSpc>
              <a:spcBef>
                <a:spcPts val="0"/>
              </a:spcBef>
              <a:spcAft>
                <a:spcPts val="0"/>
              </a:spcAft>
              <a:buSzPts val="1800"/>
              <a:buChar char="●"/>
            </a:pPr>
            <a:r>
              <a:rPr lang="en" sz="1800"/>
              <a:t>Stride</a:t>
            </a:r>
            <a:endParaRPr sz="1800"/>
          </a:p>
          <a:p>
            <a:pPr indent="0" lvl="0" marL="914400" marR="0" rtl="0" algn="l">
              <a:lnSpc>
                <a:spcPct val="100000"/>
              </a:lnSpc>
              <a:spcBef>
                <a:spcPts val="0"/>
              </a:spcBef>
              <a:spcAft>
                <a:spcPts val="0"/>
              </a:spcAft>
              <a:buNone/>
            </a:pPr>
            <a:r>
              <a:t/>
            </a:r>
            <a:endParaRPr sz="1800"/>
          </a:p>
          <a:p>
            <a:pPr indent="0" lvl="0" marL="0" marR="0" rtl="0" algn="l">
              <a:lnSpc>
                <a:spcPct val="100000"/>
              </a:lnSpc>
              <a:spcBef>
                <a:spcPts val="0"/>
              </a:spcBef>
              <a:spcAft>
                <a:spcPts val="0"/>
              </a:spcAft>
              <a:buNone/>
            </a:pPr>
            <a:r>
              <a:rPr b="1" lang="en" sz="1800"/>
              <a:t># of layers</a:t>
            </a:r>
            <a:endParaRPr b="1" sz="1800"/>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28505407ed6_1_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Convolutional</a:t>
            </a:r>
            <a:r>
              <a:rPr b="1" lang="en"/>
              <a:t> Layer(Conv layer)</a:t>
            </a:r>
            <a:endParaRPr b="1"/>
          </a:p>
        </p:txBody>
      </p:sp>
      <p:sp>
        <p:nvSpPr>
          <p:cNvPr id="216" name="Google Shape;216;g28505407ed6_1_23"/>
          <p:cNvSpPr txBox="1"/>
          <p:nvPr>
            <p:ph idx="1" type="body"/>
          </p:nvPr>
        </p:nvSpPr>
        <p:spPr>
          <a:xfrm>
            <a:off x="377275" y="1783575"/>
            <a:ext cx="8520600" cy="1749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292929"/>
                </a:solidFill>
              </a:rPr>
              <a:t>Convolutional layers are the core components of CNNs. They apply convolution operations using learnable filters (kernels) to the input data. These filters slide across the input to detect patterns, edges, and features.</a:t>
            </a:r>
            <a:endParaRPr>
              <a:solidFill>
                <a:srgbClr val="292929"/>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